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Average"/>
      <p:regular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Average-regular.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a291241e28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a291241e2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a291241e2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a291241e2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a291241e2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a291241e2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a291241e28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a291241e28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a291241e28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a291241e28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a291241e28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a291241e28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a291241e2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a291241e2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a291241e2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a291241e2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a291241e2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a291241e2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a291241e2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a291241e2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a291241e28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a291241e28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a291241e2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a291241e2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a291241e2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a291241e2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291241e28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a291241e2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300">
                <a:solidFill>
                  <a:schemeClr val="dk1"/>
                </a:solidFill>
              </a:rPr>
              <a:t>Sarah Nahas</a:t>
            </a:r>
            <a:endParaRPr sz="1300">
              <a:solidFill>
                <a:schemeClr val="dk1"/>
              </a:solidFill>
            </a:endParaRPr>
          </a:p>
        </p:txBody>
      </p:sp>
      <p:pic>
        <p:nvPicPr>
          <p:cNvPr id="60" name="Google Shape;60;p13"/>
          <p:cNvPicPr preferRelativeResize="0"/>
          <p:nvPr/>
        </p:nvPicPr>
        <p:blipFill>
          <a:blip r:embed="rId3">
            <a:alphaModFix/>
          </a:blip>
          <a:stretch>
            <a:fillRect/>
          </a:stretch>
        </p:blipFill>
        <p:spPr>
          <a:xfrm>
            <a:off x="3213525" y="0"/>
            <a:ext cx="2870076" cy="28700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3" name="Google Shape;123;p22"/>
          <p:cNvSpPr txBox="1"/>
          <p:nvPr>
            <p:ph idx="1" type="body"/>
          </p:nvPr>
        </p:nvSpPr>
        <p:spPr>
          <a:xfrm>
            <a:off x="311700" y="3717075"/>
            <a:ext cx="8475900" cy="8517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a:t>Similar to the table before, we can see how well Apple Tv is doing, however we can see now how many engagement actions we are </a:t>
            </a:r>
            <a:r>
              <a:rPr lang="en"/>
              <a:t>receiving</a:t>
            </a:r>
            <a:r>
              <a:rPr lang="en"/>
              <a:t> in comparison to our </a:t>
            </a:r>
            <a:r>
              <a:rPr lang="en"/>
              <a:t>competitors</a:t>
            </a:r>
            <a:r>
              <a:rPr lang="en"/>
              <a:t>, therefore showing us how effective social media can really be in regards to click through rates (CTR).</a:t>
            </a:r>
            <a:endParaRPr/>
          </a:p>
        </p:txBody>
      </p:sp>
      <p:pic>
        <p:nvPicPr>
          <p:cNvPr id="124" name="Google Shape;124;p22"/>
          <p:cNvPicPr preferRelativeResize="0"/>
          <p:nvPr/>
        </p:nvPicPr>
        <p:blipFill>
          <a:blip r:embed="rId3">
            <a:alphaModFix/>
          </a:blip>
          <a:stretch>
            <a:fillRect/>
          </a:stretch>
        </p:blipFill>
        <p:spPr>
          <a:xfrm>
            <a:off x="275649" y="190375"/>
            <a:ext cx="8592701" cy="3215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Defend From Reputation Threats</a:t>
            </a:r>
            <a:endParaRPr/>
          </a:p>
        </p:txBody>
      </p:sp>
      <p:sp>
        <p:nvSpPr>
          <p:cNvPr id="130" name="Google Shape;13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200">
                <a:solidFill>
                  <a:schemeClr val="dk1"/>
                </a:solidFill>
                <a:latin typeface="Roboto"/>
                <a:ea typeface="Roboto"/>
                <a:cs typeface="Roboto"/>
                <a:sym typeface="Roboto"/>
              </a:rPr>
              <a:t>Netflix needs to defend itself from reputation threats in order to protect their overall brand image and subscriber loyalty. As a prominent streaming service with a vast global audience, any negative publicity or controversies related to content, business practices, or security </a:t>
            </a:r>
            <a:r>
              <a:rPr lang="en" sz="1200">
                <a:solidFill>
                  <a:schemeClr val="dk1"/>
                </a:solidFill>
                <a:latin typeface="Roboto"/>
                <a:ea typeface="Roboto"/>
                <a:cs typeface="Roboto"/>
                <a:sym typeface="Roboto"/>
              </a:rPr>
              <a:t>could</a:t>
            </a:r>
            <a:r>
              <a:rPr lang="en" sz="1200">
                <a:solidFill>
                  <a:schemeClr val="dk1"/>
                </a:solidFill>
                <a:latin typeface="Roboto"/>
                <a:ea typeface="Roboto"/>
                <a:cs typeface="Roboto"/>
                <a:sym typeface="Roboto"/>
              </a:rPr>
              <a:t> have negative effects on  consumer confidence. Protecting Netflix’s reputation is crucial for maintaining and </a:t>
            </a:r>
            <a:r>
              <a:rPr lang="en" sz="1200">
                <a:solidFill>
                  <a:schemeClr val="dk1"/>
                </a:solidFill>
                <a:latin typeface="Roboto"/>
                <a:ea typeface="Roboto"/>
                <a:cs typeface="Roboto"/>
                <a:sym typeface="Roboto"/>
              </a:rPr>
              <a:t>receiving</a:t>
            </a:r>
            <a:r>
              <a:rPr lang="en" sz="1200">
                <a:solidFill>
                  <a:schemeClr val="dk1"/>
                </a:solidFill>
                <a:latin typeface="Roboto"/>
                <a:ea typeface="Roboto"/>
                <a:cs typeface="Roboto"/>
                <a:sym typeface="Roboto"/>
              </a:rPr>
              <a:t> consumer loyalty, attracting new audiences/consumers, and ensuring a positive perception as a brand in an already competitive market. By addressing and mitigating reputation threats as </a:t>
            </a:r>
            <a:r>
              <a:rPr lang="en" sz="1200">
                <a:solidFill>
                  <a:schemeClr val="dk1"/>
                </a:solidFill>
                <a:latin typeface="Roboto"/>
                <a:ea typeface="Roboto"/>
                <a:cs typeface="Roboto"/>
                <a:sym typeface="Roboto"/>
              </a:rPr>
              <a:t>efficiently</a:t>
            </a:r>
            <a:r>
              <a:rPr lang="en" sz="1200">
                <a:solidFill>
                  <a:schemeClr val="dk1"/>
                </a:solidFill>
                <a:latin typeface="Roboto"/>
                <a:ea typeface="Roboto"/>
                <a:cs typeface="Roboto"/>
                <a:sym typeface="Roboto"/>
              </a:rPr>
              <a:t> as possible, Netflix will be able to uphold their brand integrity, sustain subscriber engagement, and continue to be a trusted and preferred streaming platform.</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95650" y="257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Hypothesis 1: Netflix’s Vulnerabilities, as an industry leader, outweighs the amount of </a:t>
            </a:r>
            <a:r>
              <a:rPr lang="en"/>
              <a:t>vulnerabilities</a:t>
            </a:r>
            <a:r>
              <a:rPr lang="en"/>
              <a:t> than their counterparts</a:t>
            </a:r>
            <a:endParaRPr/>
          </a:p>
        </p:txBody>
      </p:sp>
      <p:pic>
        <p:nvPicPr>
          <p:cNvPr id="136" name="Google Shape;136;p24"/>
          <p:cNvPicPr preferRelativeResize="0"/>
          <p:nvPr/>
        </p:nvPicPr>
        <p:blipFill>
          <a:blip r:embed="rId3">
            <a:alphaModFix/>
          </a:blip>
          <a:stretch>
            <a:fillRect/>
          </a:stretch>
        </p:blipFill>
        <p:spPr>
          <a:xfrm>
            <a:off x="4039850" y="1350925"/>
            <a:ext cx="4677273" cy="2110050"/>
          </a:xfrm>
          <a:prstGeom prst="rect">
            <a:avLst/>
          </a:prstGeom>
          <a:noFill/>
          <a:ln>
            <a:noFill/>
          </a:ln>
        </p:spPr>
      </p:pic>
      <p:sp>
        <p:nvSpPr>
          <p:cNvPr id="137" name="Google Shape;137;p24"/>
          <p:cNvSpPr txBox="1"/>
          <p:nvPr/>
        </p:nvSpPr>
        <p:spPr>
          <a:xfrm>
            <a:off x="395650" y="1228600"/>
            <a:ext cx="3415200" cy="35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Average"/>
                <a:ea typeface="Average"/>
                <a:cs typeface="Average"/>
                <a:sym typeface="Average"/>
              </a:rPr>
              <a:t>We need to </a:t>
            </a:r>
            <a:r>
              <a:rPr lang="en" sz="1800">
                <a:solidFill>
                  <a:schemeClr val="dk1"/>
                </a:solidFill>
                <a:latin typeface="Average"/>
                <a:ea typeface="Average"/>
                <a:cs typeface="Average"/>
                <a:sym typeface="Average"/>
              </a:rPr>
              <a:t>acknowledge</a:t>
            </a:r>
            <a:r>
              <a:rPr lang="en" sz="1800">
                <a:solidFill>
                  <a:schemeClr val="dk1"/>
                </a:solidFill>
                <a:latin typeface="Average"/>
                <a:ea typeface="Average"/>
                <a:cs typeface="Average"/>
                <a:sym typeface="Average"/>
              </a:rPr>
              <a:t> the fact that we have an </a:t>
            </a:r>
            <a:r>
              <a:rPr lang="en" sz="1800">
                <a:solidFill>
                  <a:schemeClr val="dk1"/>
                </a:solidFill>
                <a:latin typeface="Average"/>
                <a:ea typeface="Average"/>
                <a:cs typeface="Average"/>
                <a:sym typeface="Average"/>
              </a:rPr>
              <a:t>overwhelming</a:t>
            </a:r>
            <a:r>
              <a:rPr lang="en" sz="1800">
                <a:solidFill>
                  <a:schemeClr val="dk1"/>
                </a:solidFill>
                <a:latin typeface="Average"/>
                <a:ea typeface="Average"/>
                <a:cs typeface="Average"/>
                <a:sym typeface="Average"/>
              </a:rPr>
              <a:t> </a:t>
            </a:r>
            <a:r>
              <a:rPr lang="en" sz="1800">
                <a:solidFill>
                  <a:schemeClr val="dk1"/>
                </a:solidFill>
                <a:latin typeface="Average"/>
                <a:ea typeface="Average"/>
                <a:cs typeface="Average"/>
                <a:sym typeface="Average"/>
              </a:rPr>
              <a:t>concerns</a:t>
            </a:r>
            <a:r>
              <a:rPr lang="en" sz="1800">
                <a:solidFill>
                  <a:schemeClr val="dk1"/>
                </a:solidFill>
                <a:latin typeface="Average"/>
                <a:ea typeface="Average"/>
                <a:cs typeface="Average"/>
                <a:sym typeface="Average"/>
              </a:rPr>
              <a:t> with our consumers in regards to price, strikes, and cybersecurity. As a leading leader in the industry, the price and cybersecurity aspects of these high volumes make sense. However, the concern for password sharing in comparison to Netflix’s competitors is a bit worrisome and we will investigate this further.</a:t>
            </a:r>
            <a:endParaRPr sz="1800">
              <a:solidFill>
                <a:schemeClr val="dk1"/>
              </a:solidFill>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Hypothesis 2: Brand </a:t>
            </a:r>
            <a:r>
              <a:rPr lang="en"/>
              <a:t>Vulnerabilities</a:t>
            </a:r>
            <a:r>
              <a:rPr lang="en"/>
              <a:t> can intertwine with current industry leaders (CEOs)</a:t>
            </a:r>
            <a:endParaRPr/>
          </a:p>
        </p:txBody>
      </p:sp>
      <p:sp>
        <p:nvSpPr>
          <p:cNvPr id="143" name="Google Shape;143;p25"/>
          <p:cNvSpPr txBox="1"/>
          <p:nvPr>
            <p:ph idx="1" type="body"/>
          </p:nvPr>
        </p:nvSpPr>
        <p:spPr>
          <a:xfrm>
            <a:off x="311700" y="16314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We will follow the </a:t>
            </a:r>
            <a:r>
              <a:rPr lang="en">
                <a:solidFill>
                  <a:schemeClr val="dk1"/>
                </a:solidFill>
              </a:rPr>
              <a:t>next</a:t>
            </a:r>
            <a:r>
              <a:rPr lang="en">
                <a:solidFill>
                  <a:schemeClr val="dk1"/>
                </a:solidFill>
              </a:rPr>
              <a:t> slide in order to see the sentiment behind Netflix’s current leaders and how they can </a:t>
            </a:r>
            <a:r>
              <a:rPr lang="en">
                <a:solidFill>
                  <a:schemeClr val="dk1"/>
                </a:solidFill>
              </a:rPr>
              <a:t>impact</a:t>
            </a:r>
            <a:r>
              <a:rPr lang="en">
                <a:solidFill>
                  <a:schemeClr val="dk1"/>
                </a:solidFill>
              </a:rPr>
              <a:t> the </a:t>
            </a:r>
            <a:r>
              <a:rPr lang="en">
                <a:solidFill>
                  <a:schemeClr val="dk1"/>
                </a:solidFill>
              </a:rPr>
              <a:t>company's</a:t>
            </a:r>
            <a:r>
              <a:rPr lang="en">
                <a:solidFill>
                  <a:schemeClr val="dk1"/>
                </a:solidFill>
              </a:rPr>
              <a:t> brand image as a whole. To summarize the findings, we found that although not a huge threat to the company, what the leaders in the company say/do can partly negatively impact brand image and </a:t>
            </a:r>
            <a:r>
              <a:rPr lang="en">
                <a:solidFill>
                  <a:schemeClr val="dk1"/>
                </a:solidFill>
              </a:rPr>
              <a:t>subscriber</a:t>
            </a:r>
            <a:r>
              <a:rPr lang="en">
                <a:solidFill>
                  <a:schemeClr val="dk1"/>
                </a:solidFill>
              </a:rPr>
              <a:t> </a:t>
            </a:r>
            <a:r>
              <a:rPr lang="en">
                <a:solidFill>
                  <a:schemeClr val="dk1"/>
                </a:solidFill>
              </a:rPr>
              <a:t>engagement</a:t>
            </a:r>
            <a:r>
              <a:rPr lang="en">
                <a:solidFill>
                  <a:schemeClr val="dk1"/>
                </a:solidFill>
              </a:rPr>
              <a:t> as whole. </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idx="1" type="body"/>
          </p:nvPr>
        </p:nvSpPr>
        <p:spPr>
          <a:xfrm>
            <a:off x="5528750" y="260300"/>
            <a:ext cx="3217200" cy="19263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1200"/>
              </a:spcAft>
              <a:buNone/>
            </a:pPr>
            <a:r>
              <a:rPr lang="en">
                <a:solidFill>
                  <a:schemeClr val="dk1"/>
                </a:solidFill>
              </a:rPr>
              <a:t>The red and green within this </a:t>
            </a:r>
            <a:r>
              <a:rPr lang="en">
                <a:solidFill>
                  <a:schemeClr val="dk1"/>
                </a:solidFill>
              </a:rPr>
              <a:t>picture</a:t>
            </a:r>
            <a:r>
              <a:rPr lang="en">
                <a:solidFill>
                  <a:schemeClr val="dk1"/>
                </a:solidFill>
              </a:rPr>
              <a:t> indicates negative and </a:t>
            </a:r>
            <a:r>
              <a:rPr lang="en">
                <a:solidFill>
                  <a:schemeClr val="dk1"/>
                </a:solidFill>
              </a:rPr>
              <a:t>positive</a:t>
            </a:r>
            <a:r>
              <a:rPr lang="en">
                <a:solidFill>
                  <a:schemeClr val="dk1"/>
                </a:solidFill>
              </a:rPr>
              <a:t> sentiment in regards to current Netflix leaders and </a:t>
            </a:r>
            <a:r>
              <a:rPr lang="en">
                <a:solidFill>
                  <a:schemeClr val="dk1"/>
                </a:solidFill>
              </a:rPr>
              <a:t>password</a:t>
            </a:r>
            <a:r>
              <a:rPr lang="en">
                <a:solidFill>
                  <a:schemeClr val="dk1"/>
                </a:solidFill>
              </a:rPr>
              <a:t> sharing. We can clearly see that although password sharing is working out in Netflix’s favor currently, we need think about how this could </a:t>
            </a:r>
            <a:r>
              <a:rPr lang="en">
                <a:solidFill>
                  <a:schemeClr val="dk1"/>
                </a:solidFill>
              </a:rPr>
              <a:t>affect</a:t>
            </a:r>
            <a:r>
              <a:rPr lang="en">
                <a:solidFill>
                  <a:schemeClr val="dk1"/>
                </a:solidFill>
              </a:rPr>
              <a:t> the company long term since a lot of consumers loyalty down the line.</a:t>
            </a:r>
            <a:endParaRPr>
              <a:solidFill>
                <a:schemeClr val="dk1"/>
              </a:solidFill>
            </a:endParaRPr>
          </a:p>
        </p:txBody>
      </p:sp>
      <p:pic>
        <p:nvPicPr>
          <p:cNvPr id="149" name="Google Shape;149;p26"/>
          <p:cNvPicPr preferRelativeResize="0"/>
          <p:nvPr/>
        </p:nvPicPr>
        <p:blipFill>
          <a:blip r:embed="rId3">
            <a:alphaModFix/>
          </a:blip>
          <a:stretch>
            <a:fillRect/>
          </a:stretch>
        </p:blipFill>
        <p:spPr>
          <a:xfrm>
            <a:off x="118600" y="71542"/>
            <a:ext cx="5245850" cy="2350626"/>
          </a:xfrm>
          <a:prstGeom prst="rect">
            <a:avLst/>
          </a:prstGeom>
          <a:noFill/>
          <a:ln>
            <a:noFill/>
          </a:ln>
        </p:spPr>
      </p:pic>
      <p:pic>
        <p:nvPicPr>
          <p:cNvPr id="150" name="Google Shape;150;p26"/>
          <p:cNvPicPr preferRelativeResize="0"/>
          <p:nvPr/>
        </p:nvPicPr>
        <p:blipFill>
          <a:blip r:embed="rId4">
            <a:alphaModFix/>
          </a:blip>
          <a:stretch>
            <a:fillRect/>
          </a:stretch>
        </p:blipFill>
        <p:spPr>
          <a:xfrm>
            <a:off x="118600" y="2610392"/>
            <a:ext cx="2384774" cy="2343657"/>
          </a:xfrm>
          <a:prstGeom prst="rect">
            <a:avLst/>
          </a:prstGeom>
          <a:noFill/>
          <a:ln>
            <a:noFill/>
          </a:ln>
        </p:spPr>
      </p:pic>
      <p:sp>
        <p:nvSpPr>
          <p:cNvPr id="151" name="Google Shape;151;p26"/>
          <p:cNvSpPr txBox="1"/>
          <p:nvPr/>
        </p:nvSpPr>
        <p:spPr>
          <a:xfrm>
            <a:off x="6278400" y="2647450"/>
            <a:ext cx="2384700" cy="21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verage"/>
                <a:ea typeface="Average"/>
                <a:cs typeface="Average"/>
                <a:sym typeface="Average"/>
              </a:rPr>
              <a:t>These pie </a:t>
            </a:r>
            <a:r>
              <a:rPr lang="en" sz="1200">
                <a:solidFill>
                  <a:schemeClr val="dk1"/>
                </a:solidFill>
                <a:latin typeface="Average"/>
                <a:ea typeface="Average"/>
                <a:cs typeface="Average"/>
                <a:sym typeface="Average"/>
              </a:rPr>
              <a:t>charts</a:t>
            </a:r>
            <a:r>
              <a:rPr lang="en" sz="1200">
                <a:solidFill>
                  <a:schemeClr val="dk1"/>
                </a:solidFill>
                <a:latin typeface="Average"/>
                <a:ea typeface="Average"/>
                <a:cs typeface="Average"/>
                <a:sym typeface="Average"/>
              </a:rPr>
              <a:t> shows that although a small percentage, shows that leadership does show a difference in overall brand and leadership image. In fact the mention volume for Netflix’s current leaders shows that their mention </a:t>
            </a:r>
            <a:r>
              <a:rPr lang="en" sz="1200">
                <a:solidFill>
                  <a:schemeClr val="dk1"/>
                </a:solidFill>
                <a:latin typeface="Average"/>
                <a:ea typeface="Average"/>
                <a:cs typeface="Average"/>
                <a:sym typeface="Average"/>
              </a:rPr>
              <a:t>volume is higher in regards to Netflix’s vulnerabilities than the content itself. Most of these vulnerabilities are due to password-sharing.</a:t>
            </a:r>
            <a:endParaRPr sz="1200">
              <a:solidFill>
                <a:schemeClr val="dk1"/>
              </a:solidFill>
              <a:latin typeface="Average"/>
              <a:ea typeface="Average"/>
              <a:cs typeface="Average"/>
              <a:sym typeface="Average"/>
            </a:endParaRPr>
          </a:p>
        </p:txBody>
      </p:sp>
      <p:pic>
        <p:nvPicPr>
          <p:cNvPr id="152" name="Google Shape;152;p26"/>
          <p:cNvPicPr preferRelativeResize="0"/>
          <p:nvPr/>
        </p:nvPicPr>
        <p:blipFill>
          <a:blip r:embed="rId5">
            <a:alphaModFix/>
          </a:blip>
          <a:stretch>
            <a:fillRect/>
          </a:stretch>
        </p:blipFill>
        <p:spPr>
          <a:xfrm>
            <a:off x="2624525" y="2647449"/>
            <a:ext cx="3355700" cy="2269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Conclusion</a:t>
            </a:r>
            <a:endParaRPr/>
          </a:p>
        </p:txBody>
      </p:sp>
      <p:sp>
        <p:nvSpPr>
          <p:cNvPr id="158" name="Google Shape;158;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marR="38100" rtl="0" algn="ctr">
              <a:lnSpc>
                <a:spcPct val="126000"/>
              </a:lnSpc>
              <a:spcBef>
                <a:spcPts val="300"/>
              </a:spcBef>
              <a:spcAft>
                <a:spcPts val="0"/>
              </a:spcAft>
              <a:buNone/>
            </a:pPr>
            <a:r>
              <a:rPr lang="en" sz="1700">
                <a:solidFill>
                  <a:schemeClr val="dk1"/>
                </a:solidFill>
                <a:highlight>
                  <a:srgbClr val="37474F"/>
                </a:highlight>
                <a:latin typeface="Roboto"/>
                <a:ea typeface="Roboto"/>
                <a:cs typeface="Roboto"/>
                <a:sym typeface="Roboto"/>
              </a:rPr>
              <a:t>In conclusion, the data presented here today shows us the need improvements that Netflix needs to take on, and with our help we will not only to meet our overall goal but exceed them. With this new strategy, </a:t>
            </a:r>
            <a:r>
              <a:rPr lang="en" sz="1700">
                <a:solidFill>
                  <a:schemeClr val="dk1"/>
                </a:solidFill>
                <a:highlight>
                  <a:srgbClr val="37474F"/>
                </a:highlight>
                <a:latin typeface="Roboto"/>
                <a:ea typeface="Roboto"/>
                <a:cs typeface="Roboto"/>
                <a:sym typeface="Roboto"/>
              </a:rPr>
              <a:t>examining</a:t>
            </a:r>
            <a:r>
              <a:rPr lang="en" sz="1700">
                <a:solidFill>
                  <a:schemeClr val="dk1"/>
                </a:solidFill>
                <a:highlight>
                  <a:srgbClr val="37474F"/>
                </a:highlight>
                <a:latin typeface="Roboto"/>
                <a:ea typeface="Roboto"/>
                <a:cs typeface="Roboto"/>
                <a:sym typeface="Roboto"/>
              </a:rPr>
              <a:t> how to </a:t>
            </a:r>
            <a:r>
              <a:rPr lang="en" sz="1700">
                <a:solidFill>
                  <a:schemeClr val="dk1"/>
                </a:solidFill>
                <a:latin typeface="Roboto"/>
                <a:ea typeface="Roboto"/>
                <a:cs typeface="Roboto"/>
                <a:sym typeface="Roboto"/>
              </a:rPr>
              <a:t>d</a:t>
            </a:r>
            <a:r>
              <a:rPr lang="en" sz="1700">
                <a:solidFill>
                  <a:schemeClr val="dk1"/>
                </a:solidFill>
                <a:latin typeface="Roboto"/>
                <a:ea typeface="Roboto"/>
                <a:cs typeface="Roboto"/>
                <a:sym typeface="Roboto"/>
              </a:rPr>
              <a:t>rive new and existing subscriber engagement, better promote content relative to competitors, and defending  against reputation threats, we will be able to use every aspect we analyzed it put forth a media strategy that will leaving the streaming industry shaking in their boots.</a:t>
            </a:r>
            <a:endParaRPr sz="1700">
              <a:solidFill>
                <a:schemeClr val="dk1"/>
              </a:solidFill>
              <a:latin typeface="Roboto"/>
              <a:ea typeface="Roboto"/>
              <a:cs typeface="Roboto"/>
              <a:sym typeface="Roboto"/>
            </a:endParaRPr>
          </a:p>
          <a:p>
            <a:pPr indent="0" lvl="0" marL="0" marR="38100" rtl="0" algn="ctr">
              <a:lnSpc>
                <a:spcPct val="126000"/>
              </a:lnSpc>
              <a:spcBef>
                <a:spcPts val="300"/>
              </a:spcBef>
              <a:spcAft>
                <a:spcPts val="0"/>
              </a:spcAft>
              <a:buNone/>
            </a:pPr>
            <a:r>
              <a:t/>
            </a:r>
            <a:endParaRPr sz="1700">
              <a:solidFill>
                <a:schemeClr val="dk1"/>
              </a:solidFill>
              <a:highlight>
                <a:srgbClr val="37474F"/>
              </a:highlight>
              <a:latin typeface="Roboto"/>
              <a:ea typeface="Roboto"/>
              <a:cs typeface="Roboto"/>
              <a:sym typeface="Roboto"/>
            </a:endParaRPr>
          </a:p>
          <a:p>
            <a:pPr indent="0" lvl="0" marL="0" rtl="0" algn="ctr">
              <a:spcBef>
                <a:spcPts val="0"/>
              </a:spcBef>
              <a:spcAft>
                <a:spcPts val="1200"/>
              </a:spcAft>
              <a:buNone/>
            </a:pPr>
            <a:r>
              <a:t/>
            </a:r>
            <a:endParaRPr sz="2300">
              <a:solidFill>
                <a:schemeClr val="dk1"/>
              </a:solidFill>
              <a:highlight>
                <a:srgbClr val="37474F"/>
              </a:highlight>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Netflix - “We Want to Entertain the World”</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Arial"/>
                <a:ea typeface="Arial"/>
                <a:cs typeface="Arial"/>
                <a:sym typeface="Arial"/>
              </a:rPr>
              <a:t>Recently we were provided a chance to support Netflix in undertaking a very thorough examination of the present environment for streaming. It is a major international streaming service that offers customers hundreds and thousands of TV shows, films, documentaries and various other original titles from around the world. In all those years, Netflix has transformed itself into a digital platform through which users can stream contents that can be displayed on multiple smart devices.Having a vast amount of products such as original movies and TV series, Netflix is now one of the key players of the entertainment market with consumers being able to watch their stuff anywhere without any limitations. Thus, for these purposes we have come up with an objective to discover chances that can be used in raising the present media strategies of Netflix. The analysis in itself will formulate some insights and recommendations, which will be part of a road map that would help Netflix and ourselves meet the current objective. Apex Analytics will be able to skillfully gather relevant information, then strategically set it up to meet our overall objectives and goals. In summary, this presentation will be a plan and guide to support the construction of a detailed report which will be better than what Netflix would want and expect.</a:t>
            </a:r>
            <a:endParaRPr sz="1200">
              <a:solidFill>
                <a:schemeClr val="dk1"/>
              </a:solidFill>
              <a:latin typeface="Arial"/>
              <a:ea typeface="Arial"/>
              <a:cs typeface="Arial"/>
              <a:sym typeface="Arial"/>
            </a:endParaRPr>
          </a:p>
          <a:p>
            <a:pPr indent="0" lvl="0" marL="0" rtl="0" algn="ctr">
              <a:spcBef>
                <a:spcPts val="0"/>
              </a:spcBef>
              <a:spcAft>
                <a:spcPts val="0"/>
              </a:spcAft>
              <a:buNone/>
            </a:pPr>
            <a:r>
              <a:t/>
            </a:r>
            <a:endParaRPr sz="1100">
              <a:solidFill>
                <a:schemeClr val="dk1"/>
              </a:solidFill>
              <a:latin typeface="Arial"/>
              <a:ea typeface="Arial"/>
              <a:cs typeface="Arial"/>
              <a:sym typeface="Arial"/>
            </a:endParaRPr>
          </a:p>
          <a:p>
            <a:pPr indent="0" lvl="0" marL="0" rtl="0" algn="ctr">
              <a:lnSpc>
                <a:spcPct val="115000"/>
              </a:lnSpc>
              <a:spcBef>
                <a:spcPts val="0"/>
              </a:spcBef>
              <a:spcAft>
                <a:spcPts val="0"/>
              </a:spcAft>
              <a:buNone/>
            </a:pPr>
            <a:r>
              <a:t/>
            </a:r>
            <a:endParaRPr sz="1100">
              <a:solidFill>
                <a:schemeClr val="dk1"/>
              </a:solidFill>
              <a:latin typeface="Roboto"/>
              <a:ea typeface="Roboto"/>
              <a:cs typeface="Roboto"/>
              <a:sym typeface="Roboto"/>
            </a:endParaRPr>
          </a:p>
          <a:p>
            <a:pPr indent="0" lvl="0" marL="0" rtl="0" algn="ctr">
              <a:lnSpc>
                <a:spcPct val="115000"/>
              </a:lnSpc>
              <a:spcBef>
                <a:spcPts val="0"/>
              </a:spcBef>
              <a:spcAft>
                <a:spcPts val="1200"/>
              </a:spcAft>
              <a:buNone/>
            </a:pPr>
            <a:r>
              <a:t/>
            </a:r>
            <a:endParaRPr sz="11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Intro</a:t>
            </a:r>
            <a:endParaRPr/>
          </a:p>
        </p:txBody>
      </p:sp>
      <p:sp>
        <p:nvSpPr>
          <p:cNvPr id="72" name="Google Shape;72;p15"/>
          <p:cNvSpPr txBox="1"/>
          <p:nvPr>
            <p:ph idx="1" type="body"/>
          </p:nvPr>
        </p:nvSpPr>
        <p:spPr>
          <a:xfrm>
            <a:off x="311700" y="1152475"/>
            <a:ext cx="2895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They are currently placed in a competitive landscape with Netflix in Leadership Position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Goals: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Drive new and existing </a:t>
            </a:r>
            <a:r>
              <a:rPr lang="en">
                <a:solidFill>
                  <a:schemeClr val="dk1"/>
                </a:solidFill>
              </a:rPr>
              <a:t>subscriber</a:t>
            </a:r>
            <a:r>
              <a:rPr lang="en">
                <a:solidFill>
                  <a:schemeClr val="dk1"/>
                </a:solidFill>
              </a:rPr>
              <a:t> engagement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Better Promote content relative to competitors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Defend</a:t>
            </a:r>
            <a:r>
              <a:rPr lang="en">
                <a:solidFill>
                  <a:schemeClr val="dk1"/>
                </a:solidFill>
              </a:rPr>
              <a:t> against reputation threats</a:t>
            </a:r>
            <a:endParaRPr>
              <a:solidFill>
                <a:schemeClr val="dk1"/>
              </a:solidFill>
            </a:endParaRPr>
          </a:p>
        </p:txBody>
      </p:sp>
      <p:pic>
        <p:nvPicPr>
          <p:cNvPr id="73" name="Google Shape;73;p15"/>
          <p:cNvPicPr preferRelativeResize="0"/>
          <p:nvPr/>
        </p:nvPicPr>
        <p:blipFill>
          <a:blip r:embed="rId3">
            <a:alphaModFix/>
          </a:blip>
          <a:stretch>
            <a:fillRect/>
          </a:stretch>
        </p:blipFill>
        <p:spPr>
          <a:xfrm>
            <a:off x="3914878" y="1017725"/>
            <a:ext cx="5076423" cy="2859175"/>
          </a:xfrm>
          <a:prstGeom prst="rect">
            <a:avLst/>
          </a:prstGeom>
          <a:noFill/>
          <a:ln>
            <a:noFill/>
          </a:ln>
        </p:spPr>
      </p:pic>
      <p:sp>
        <p:nvSpPr>
          <p:cNvPr id="74" name="Google Shape;74;p15"/>
          <p:cNvSpPr txBox="1"/>
          <p:nvPr/>
        </p:nvSpPr>
        <p:spPr>
          <a:xfrm>
            <a:off x="3959488" y="4091875"/>
            <a:ext cx="4987200" cy="7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Average"/>
                <a:ea typeface="Average"/>
                <a:cs typeface="Average"/>
                <a:sym typeface="Average"/>
              </a:rPr>
              <a:t>Based off of this graph, we can clearly see how much of a leader Netflix is within the streaming industry.</a:t>
            </a:r>
            <a:endParaRPr sz="1800">
              <a:solidFill>
                <a:schemeClr val="dk1"/>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Driving New and Existing Subscriber Engagement</a:t>
            </a:r>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solidFill>
                  <a:schemeClr val="dk1"/>
                </a:solidFill>
                <a:latin typeface="Roboto"/>
                <a:ea typeface="Roboto"/>
                <a:cs typeface="Roboto"/>
                <a:sym typeface="Roboto"/>
              </a:rPr>
              <a:t>Netflix will have to take maintain a competitive edge, if they are  to remain ahead of its competitors in the current </a:t>
            </a:r>
            <a:r>
              <a:rPr lang="en" sz="1300">
                <a:solidFill>
                  <a:schemeClr val="dk1"/>
                </a:solidFill>
                <a:latin typeface="Roboto"/>
                <a:ea typeface="Roboto"/>
                <a:cs typeface="Roboto"/>
                <a:sym typeface="Roboto"/>
              </a:rPr>
              <a:t>competitive</a:t>
            </a:r>
            <a:r>
              <a:rPr lang="en" sz="1300">
                <a:solidFill>
                  <a:schemeClr val="dk1"/>
                </a:solidFill>
                <a:latin typeface="Roboto"/>
                <a:ea typeface="Roboto"/>
                <a:cs typeface="Roboto"/>
                <a:sym typeface="Roboto"/>
              </a:rPr>
              <a:t> streaming industry. </a:t>
            </a:r>
            <a:r>
              <a:rPr lang="en" sz="1300">
                <a:solidFill>
                  <a:schemeClr val="dk1"/>
                </a:solidFill>
                <a:latin typeface="Roboto"/>
                <a:ea typeface="Roboto"/>
                <a:cs typeface="Roboto"/>
                <a:sym typeface="Roboto"/>
              </a:rPr>
              <a:t>It is crucial for the company to adopt effective promotional strategies that will not only attract new subscribers but also retain existing ones amidst a a vass array of alternatives. </a:t>
            </a:r>
            <a:r>
              <a:rPr lang="en" sz="1300">
                <a:solidFill>
                  <a:schemeClr val="dk1"/>
                </a:solidFill>
                <a:latin typeface="Roboto"/>
                <a:ea typeface="Roboto"/>
                <a:cs typeface="Roboto"/>
                <a:sym typeface="Roboto"/>
              </a:rPr>
              <a:t>Moreover, enhanced content promotion helps subscribers understand what a broad selection of quality shows they can access on the current ad platform. By </a:t>
            </a:r>
            <a:r>
              <a:rPr lang="en" sz="1300">
                <a:solidFill>
                  <a:schemeClr val="dk1"/>
                </a:solidFill>
                <a:latin typeface="Roboto"/>
                <a:ea typeface="Roboto"/>
                <a:cs typeface="Roboto"/>
                <a:sym typeface="Roboto"/>
              </a:rPr>
              <a:t>implementing</a:t>
            </a:r>
            <a:r>
              <a:rPr lang="en" sz="1300">
                <a:solidFill>
                  <a:schemeClr val="dk1"/>
                </a:solidFill>
                <a:latin typeface="Roboto"/>
                <a:ea typeface="Roboto"/>
                <a:cs typeface="Roboto"/>
                <a:sym typeface="Roboto"/>
              </a:rPr>
              <a:t> this, it would result in improved viewer satisfaction, higher loyalty rates, and growth potential in </a:t>
            </a:r>
            <a:r>
              <a:rPr lang="en" sz="1300">
                <a:solidFill>
                  <a:schemeClr val="dk1"/>
                </a:solidFill>
                <a:latin typeface="Roboto"/>
                <a:ea typeface="Roboto"/>
                <a:cs typeface="Roboto"/>
                <a:sym typeface="Roboto"/>
              </a:rPr>
              <a:t>heightened viewer satisfaction, increased loyalty rates, and sustained growth within this fast-paced and cutthroat streaming market landscape.</a:t>
            </a:r>
            <a:r>
              <a:rPr lang="en" sz="1300">
                <a:solidFill>
                  <a:schemeClr val="dk1"/>
                </a:solidFill>
                <a:latin typeface="Roboto"/>
                <a:ea typeface="Roboto"/>
                <a:cs typeface="Roboto"/>
                <a:sym typeface="Roboto"/>
              </a:rPr>
              <a:t>. Effective content promotion enables a subscriber to understand the breadth and quality of the offerings while raising the bar among many competitors. Furthermore, it increases subscribers’ loyalty and creates viewer satisfaction, which further results in sustainable company growth in the highly dynamic and competitive streaming industry.</a:t>
            </a:r>
            <a:endParaRPr sz="1300">
              <a:solidFill>
                <a:schemeClr val="dk1"/>
              </a:solidFill>
              <a:latin typeface="Roboto"/>
              <a:ea typeface="Roboto"/>
              <a:cs typeface="Roboto"/>
              <a:sym typeface="Roboto"/>
            </a:endParaRPr>
          </a:p>
          <a:p>
            <a:pPr indent="0" lvl="0" marL="0" rtl="0" algn="ctr">
              <a:lnSpc>
                <a:spcPct val="115000"/>
              </a:lnSpc>
              <a:spcBef>
                <a:spcPts val="0"/>
              </a:spcBef>
              <a:spcAft>
                <a:spcPts val="1200"/>
              </a:spcAft>
              <a:buNone/>
            </a:pPr>
            <a:r>
              <a:t/>
            </a:r>
            <a:endParaRPr sz="13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Hypothesis 1: Release Strategy </a:t>
            </a:r>
            <a:r>
              <a:rPr lang="en"/>
              <a:t>Impacts</a:t>
            </a:r>
            <a:r>
              <a:rPr lang="en"/>
              <a:t> more Engagement</a:t>
            </a:r>
            <a:endParaRPr/>
          </a:p>
        </p:txBody>
      </p:sp>
      <p:sp>
        <p:nvSpPr>
          <p:cNvPr id="86" name="Google Shape;86;p17"/>
          <p:cNvSpPr txBox="1"/>
          <p:nvPr>
            <p:ph idx="1" type="body"/>
          </p:nvPr>
        </p:nvSpPr>
        <p:spPr>
          <a:xfrm>
            <a:off x="311700" y="1152475"/>
            <a:ext cx="4103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Based off of the chart(s) at hand we can see that when content is being put out as a “binge release” it drives more mention volume over time, while weekly releases run in second place. By </a:t>
            </a:r>
            <a:r>
              <a:rPr lang="en">
                <a:solidFill>
                  <a:schemeClr val="dk1"/>
                </a:solidFill>
              </a:rPr>
              <a:t>continuing</a:t>
            </a:r>
            <a:r>
              <a:rPr lang="en">
                <a:solidFill>
                  <a:schemeClr val="dk1"/>
                </a:solidFill>
              </a:rPr>
              <a:t> on by using a ‘Binge Release’ strategy will be the best constant part of Netflix’s strategy to remain.</a:t>
            </a:r>
            <a:endParaRPr>
              <a:solidFill>
                <a:schemeClr val="dk1"/>
              </a:solidFill>
            </a:endParaRPr>
          </a:p>
        </p:txBody>
      </p:sp>
      <p:pic>
        <p:nvPicPr>
          <p:cNvPr id="87" name="Google Shape;87;p17"/>
          <p:cNvPicPr preferRelativeResize="0"/>
          <p:nvPr/>
        </p:nvPicPr>
        <p:blipFill>
          <a:blip r:embed="rId3">
            <a:alphaModFix/>
          </a:blip>
          <a:stretch>
            <a:fillRect/>
          </a:stretch>
        </p:blipFill>
        <p:spPr>
          <a:xfrm>
            <a:off x="4571994" y="1017725"/>
            <a:ext cx="4383801" cy="2471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2265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Hypothesis 2: Platform Features will Impact Subscriber </a:t>
            </a:r>
            <a:r>
              <a:rPr lang="en"/>
              <a:t>Engagement</a:t>
            </a:r>
            <a:endParaRPr/>
          </a:p>
        </p:txBody>
      </p:sp>
      <p:sp>
        <p:nvSpPr>
          <p:cNvPr id="93" name="Google Shape;93;p18"/>
          <p:cNvSpPr txBox="1"/>
          <p:nvPr>
            <p:ph idx="1" type="body"/>
          </p:nvPr>
        </p:nvSpPr>
        <p:spPr>
          <a:xfrm>
            <a:off x="311700" y="3488000"/>
            <a:ext cx="8149200" cy="1080900"/>
          </a:xfrm>
          <a:prstGeom prst="rect">
            <a:avLst/>
          </a:prstGeom>
        </p:spPr>
        <p:txBody>
          <a:bodyPr anchorCtr="0" anchor="t" bIns="91425" lIns="91425" spcFirstLastPara="1" rIns="91425" wrap="square" tIns="91425">
            <a:noAutofit/>
          </a:bodyPr>
          <a:lstStyle/>
          <a:p>
            <a:pPr indent="0" lvl="0" marL="0" rtl="0" algn="ctr">
              <a:lnSpc>
                <a:spcPct val="105000"/>
              </a:lnSpc>
              <a:spcBef>
                <a:spcPts val="0"/>
              </a:spcBef>
              <a:spcAft>
                <a:spcPts val="1200"/>
              </a:spcAft>
              <a:buSzPts val="688"/>
              <a:buNone/>
            </a:pPr>
            <a:r>
              <a:rPr lang="en" sz="1325">
                <a:solidFill>
                  <a:schemeClr val="dk1"/>
                </a:solidFill>
              </a:rPr>
              <a:t>The first figure showcases the sentiment behind Netflix’s current features with subtitles and channels in the lead for both positive and negative sentiments. The </a:t>
            </a:r>
            <a:r>
              <a:rPr lang="en" sz="1325">
                <a:solidFill>
                  <a:schemeClr val="dk1"/>
                </a:solidFill>
              </a:rPr>
              <a:t>second</a:t>
            </a:r>
            <a:r>
              <a:rPr lang="en" sz="1325">
                <a:solidFill>
                  <a:schemeClr val="dk1"/>
                </a:solidFill>
              </a:rPr>
              <a:t> figure give as an overview of the mention volume in regards to the features at hand, and we can still see how subtitles are overwhelmingly there. Therefore we need to </a:t>
            </a:r>
            <a:r>
              <a:rPr lang="en" sz="1325">
                <a:solidFill>
                  <a:schemeClr val="dk1"/>
                </a:solidFill>
              </a:rPr>
              <a:t>properly</a:t>
            </a:r>
            <a:r>
              <a:rPr lang="en" sz="1325">
                <a:solidFill>
                  <a:schemeClr val="dk1"/>
                </a:solidFill>
              </a:rPr>
              <a:t> </a:t>
            </a:r>
            <a:r>
              <a:rPr lang="en" sz="1325">
                <a:solidFill>
                  <a:schemeClr val="dk1"/>
                </a:solidFill>
              </a:rPr>
              <a:t>investigate</a:t>
            </a:r>
            <a:r>
              <a:rPr lang="en" sz="1325">
                <a:solidFill>
                  <a:schemeClr val="dk1"/>
                </a:solidFill>
              </a:rPr>
              <a:t>, using a case study, as to why our target audience views subtitles (negatively/positively)  and how we can improve upon this feature based off of our user’s personal experience.</a:t>
            </a:r>
            <a:endParaRPr sz="1325">
              <a:solidFill>
                <a:schemeClr val="dk1"/>
              </a:solidFill>
            </a:endParaRPr>
          </a:p>
        </p:txBody>
      </p:sp>
      <p:pic>
        <p:nvPicPr>
          <p:cNvPr id="94" name="Google Shape;94;p18"/>
          <p:cNvPicPr preferRelativeResize="0"/>
          <p:nvPr/>
        </p:nvPicPr>
        <p:blipFill>
          <a:blip r:embed="rId3">
            <a:alphaModFix/>
          </a:blip>
          <a:stretch>
            <a:fillRect/>
          </a:stretch>
        </p:blipFill>
        <p:spPr>
          <a:xfrm>
            <a:off x="358199" y="1152475"/>
            <a:ext cx="3606652" cy="2217750"/>
          </a:xfrm>
          <a:prstGeom prst="rect">
            <a:avLst/>
          </a:prstGeom>
          <a:noFill/>
          <a:ln>
            <a:noFill/>
          </a:ln>
        </p:spPr>
      </p:pic>
      <p:pic>
        <p:nvPicPr>
          <p:cNvPr id="95" name="Google Shape;95;p18"/>
          <p:cNvPicPr preferRelativeResize="0"/>
          <p:nvPr/>
        </p:nvPicPr>
        <p:blipFill>
          <a:blip r:embed="rId4">
            <a:alphaModFix/>
          </a:blip>
          <a:stretch>
            <a:fillRect/>
          </a:stretch>
        </p:blipFill>
        <p:spPr>
          <a:xfrm>
            <a:off x="4834008" y="1152475"/>
            <a:ext cx="3626768" cy="2217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Better promote its content relative to competitors</a:t>
            </a:r>
            <a:endParaRPr/>
          </a:p>
        </p:txBody>
      </p:sp>
      <p:sp>
        <p:nvSpPr>
          <p:cNvPr id="101" name="Google Shape;10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400">
                <a:solidFill>
                  <a:schemeClr val="dk1"/>
                </a:solidFill>
                <a:latin typeface="Roboto"/>
                <a:ea typeface="Roboto"/>
                <a:cs typeface="Roboto"/>
                <a:sym typeface="Roboto"/>
              </a:rPr>
              <a:t>Netflix needs to enhance its content promotion to stay competitive in the neck to neck streaming industry. Effective promotion is essential for attracting and retaining customers in the face of numerous possible alternatives (competitors). By strategically marketing and analyzing current trends and strategies,, Netflix will be able differentiate themself, capture audience attention effectively, and drive viewer engagement. Improved content promotion not only helps in standing out amidst competitors but also ensures that consumers are aware of the breadth and quality of offerings that Netflix has to offer, leading to increased viewer satisfaction, loyalty, and sustained growth in the highly dynamic and competitive streaming market.</a:t>
            </a:r>
            <a:endParaRPr sz="20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Hypothesis 1: Advertising can help drive Awareness and Engagement</a:t>
            </a:r>
            <a:endParaRPr/>
          </a:p>
        </p:txBody>
      </p:sp>
      <p:sp>
        <p:nvSpPr>
          <p:cNvPr id="107" name="Google Shape;107;p20"/>
          <p:cNvSpPr txBox="1"/>
          <p:nvPr>
            <p:ph idx="1" type="body"/>
          </p:nvPr>
        </p:nvSpPr>
        <p:spPr>
          <a:xfrm>
            <a:off x="770500" y="3685850"/>
            <a:ext cx="7028100" cy="862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523"/>
              <a:buNone/>
            </a:pPr>
            <a:r>
              <a:rPr lang="en" sz="1155">
                <a:solidFill>
                  <a:schemeClr val="dk1"/>
                </a:solidFill>
                <a:latin typeface="Roboto"/>
                <a:ea typeface="Roboto"/>
                <a:cs typeface="Roboto"/>
                <a:sym typeface="Roboto"/>
              </a:rPr>
              <a:t>Based off of these Ads from Facebook over the current Netflix productions that have/will be released. We can see how posting on social media drives awareness and engagement to the content netflix is creating. Especially on the Yu Yu Hakusho since it a widely popular Manga that is well known, building up the excitement for the release date brings the audience a sense of excitement and readiness to see the movie soon. Also according to the pie chart, advertising is how we get our most reach to the consumers at hand.</a:t>
            </a:r>
            <a:endParaRPr sz="1155">
              <a:solidFill>
                <a:schemeClr val="dk1"/>
              </a:solidFill>
              <a:latin typeface="Roboto"/>
              <a:ea typeface="Roboto"/>
              <a:cs typeface="Roboto"/>
              <a:sym typeface="Roboto"/>
            </a:endParaRPr>
          </a:p>
        </p:txBody>
      </p:sp>
      <p:pic>
        <p:nvPicPr>
          <p:cNvPr id="108" name="Google Shape;108;p20"/>
          <p:cNvPicPr preferRelativeResize="0"/>
          <p:nvPr/>
        </p:nvPicPr>
        <p:blipFill>
          <a:blip r:embed="rId3">
            <a:alphaModFix/>
          </a:blip>
          <a:stretch>
            <a:fillRect/>
          </a:stretch>
        </p:blipFill>
        <p:spPr>
          <a:xfrm>
            <a:off x="419825" y="1498700"/>
            <a:ext cx="2259300" cy="1940822"/>
          </a:xfrm>
          <a:prstGeom prst="rect">
            <a:avLst/>
          </a:prstGeom>
          <a:noFill/>
          <a:ln>
            <a:noFill/>
          </a:ln>
        </p:spPr>
      </p:pic>
      <p:pic>
        <p:nvPicPr>
          <p:cNvPr id="109" name="Google Shape;109;p20"/>
          <p:cNvPicPr preferRelativeResize="0"/>
          <p:nvPr/>
        </p:nvPicPr>
        <p:blipFill>
          <a:blip r:embed="rId4">
            <a:alphaModFix/>
          </a:blip>
          <a:stretch>
            <a:fillRect/>
          </a:stretch>
        </p:blipFill>
        <p:spPr>
          <a:xfrm>
            <a:off x="3050700" y="1445775"/>
            <a:ext cx="2138451" cy="2046674"/>
          </a:xfrm>
          <a:prstGeom prst="rect">
            <a:avLst/>
          </a:prstGeom>
          <a:noFill/>
          <a:ln>
            <a:noFill/>
          </a:ln>
        </p:spPr>
      </p:pic>
      <p:pic>
        <p:nvPicPr>
          <p:cNvPr id="110" name="Google Shape;110;p20"/>
          <p:cNvPicPr preferRelativeResize="0"/>
          <p:nvPr/>
        </p:nvPicPr>
        <p:blipFill>
          <a:blip r:embed="rId5">
            <a:alphaModFix/>
          </a:blip>
          <a:stretch>
            <a:fillRect/>
          </a:stretch>
        </p:blipFill>
        <p:spPr>
          <a:xfrm>
            <a:off x="5693250" y="1360838"/>
            <a:ext cx="2592025" cy="2127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Hypothesis 3: Social Media can be an advertising approach for Netflix </a:t>
            </a:r>
            <a:endParaRPr/>
          </a:p>
        </p:txBody>
      </p:sp>
      <p:sp>
        <p:nvSpPr>
          <p:cNvPr id="116" name="Google Shape;116;p21"/>
          <p:cNvSpPr txBox="1"/>
          <p:nvPr>
            <p:ph idx="1" type="body"/>
          </p:nvPr>
        </p:nvSpPr>
        <p:spPr>
          <a:xfrm>
            <a:off x="468300" y="1624675"/>
            <a:ext cx="2946900" cy="2881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a:solidFill>
                  <a:schemeClr val="dk1"/>
                </a:solidFill>
              </a:rPr>
              <a:t>We can see that Apple </a:t>
            </a:r>
            <a:r>
              <a:rPr lang="en">
                <a:solidFill>
                  <a:schemeClr val="dk1"/>
                </a:solidFill>
              </a:rPr>
              <a:t>TV</a:t>
            </a:r>
            <a:r>
              <a:rPr lang="en">
                <a:solidFill>
                  <a:schemeClr val="dk1"/>
                </a:solidFill>
              </a:rPr>
              <a:t> is blowing if out of the park in regards to advertising their content and services on social media. Based on the data we can see that we have some potential moving forward when posting on social media, but we should implement a stronger social media </a:t>
            </a:r>
            <a:r>
              <a:rPr lang="en">
                <a:solidFill>
                  <a:schemeClr val="dk1"/>
                </a:solidFill>
              </a:rPr>
              <a:t>strategy</a:t>
            </a:r>
            <a:r>
              <a:rPr lang="en">
                <a:solidFill>
                  <a:schemeClr val="dk1"/>
                </a:solidFill>
              </a:rPr>
              <a:t> in order to increase our overall impressions, reach, and engagement.</a:t>
            </a:r>
            <a:endParaRPr>
              <a:solidFill>
                <a:schemeClr val="dk1"/>
              </a:solidFill>
            </a:endParaRPr>
          </a:p>
        </p:txBody>
      </p:sp>
      <p:pic>
        <p:nvPicPr>
          <p:cNvPr id="117" name="Google Shape;117;p21"/>
          <p:cNvPicPr preferRelativeResize="0"/>
          <p:nvPr/>
        </p:nvPicPr>
        <p:blipFill>
          <a:blip r:embed="rId3">
            <a:alphaModFix/>
          </a:blip>
          <a:stretch>
            <a:fillRect/>
          </a:stretch>
        </p:blipFill>
        <p:spPr>
          <a:xfrm>
            <a:off x="3638452" y="1430625"/>
            <a:ext cx="5193838" cy="30342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