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Montserrat"/>
      <p:regular r:id="rId21"/>
      <p:bold r:id="rId22"/>
      <p:italic r:id="rId23"/>
      <p:boldItalic r:id="rId24"/>
    </p:embeddedFont>
    <p:embeddedFont>
      <p:font typeface="Frank Ruhl Libre"/>
      <p:regular r:id="rId25"/>
      <p:bold r:id="rId26"/>
    </p:embeddedFont>
    <p:embeddedFont>
      <p:font typeface="Montserrat Light"/>
      <p:regular r:id="rId27"/>
      <p:bold r:id="rId28"/>
      <p:italic r:id="rId29"/>
      <p:boldItalic r:id="rId30"/>
    </p:embeddedFont>
    <p:embeddedFont>
      <p:font typeface="Frank Ruhl Libre Light"/>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rankRuhlLibre-bold.fntdata"/><Relationship Id="rId25" Type="http://schemas.openxmlformats.org/officeDocument/2006/relationships/font" Target="fonts/FrankRuhlLibre-regular.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rankRuhlLibreLight-regular.fntdata"/><Relationship Id="rId30" Type="http://schemas.openxmlformats.org/officeDocument/2006/relationships/font" Target="fonts/MontserratLight-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FrankRuhlLibreLight-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5326ffd8c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5326ffd8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b2f7c811ed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b2f7c811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2f7c811e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2f7c811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5326ffd8c_3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5326ffd8c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5ba2ada77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5ba2ada7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6612c1d6b2b8e68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6612c1d6b2b8e6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37c80fdf9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37c80fd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37c80fdf9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37c80fdf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5326ffd8c_1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5326ffd8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5326ffd8c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5326ffd8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45d24133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45d2413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2551200" y="1023700"/>
            <a:ext cx="4041600" cy="30960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644575" y="1115800"/>
            <a:ext cx="3840600" cy="29022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854250" y="1115800"/>
            <a:ext cx="3435600" cy="2902200"/>
          </a:xfrm>
          <a:prstGeom prst="rect">
            <a:avLst/>
          </a:prstGeom>
        </p:spPr>
        <p:txBody>
          <a:bodyPr anchorCtr="0" anchor="ctr" bIns="0" lIns="0" spcFirstLastPara="1" rIns="0" wrap="square" tIns="0">
            <a:noAutofit/>
          </a:bodyPr>
          <a:lstStyle>
            <a:lvl1pPr lvl="0"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rtl="0" algn="ctr">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1"/>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11"/>
          <p:cNvSpPr/>
          <p:nvPr/>
        </p:nvSpPr>
        <p:spPr>
          <a:xfrm>
            <a:off x="557400" y="548700"/>
            <a:ext cx="8029200" cy="4046100"/>
          </a:xfrm>
          <a:prstGeom prst="rect">
            <a:avLst/>
          </a:prstGeom>
          <a:solidFill>
            <a:srgbClr val="001721">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p:nvPr/>
        </p:nvSpPr>
        <p:spPr>
          <a:xfrm>
            <a:off x="646500" y="637500"/>
            <a:ext cx="7851000" cy="38685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background">
  <p:cSld name="BLANK_1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2"/>
          <p:cNvSpPr/>
          <p:nvPr/>
        </p:nvSpPr>
        <p:spPr>
          <a:xfrm>
            <a:off x="0" y="0"/>
            <a:ext cx="9144000" cy="5143500"/>
          </a:xfrm>
          <a:prstGeom prst="frame">
            <a:avLst>
              <a:gd fmla="val 10948" name="adj1"/>
            </a:avLst>
          </a:prstGeom>
          <a:solidFill>
            <a:srgbClr val="001721">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12"/>
          <p:cNvSpPr/>
          <p:nvPr/>
        </p:nvSpPr>
        <p:spPr>
          <a:xfrm>
            <a:off x="557400" y="548700"/>
            <a:ext cx="8029200" cy="40461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p:nvPr/>
        </p:nvSpPr>
        <p:spPr>
          <a:xfrm>
            <a:off x="2551200" y="1023700"/>
            <a:ext cx="4041600" cy="30960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2644575" y="1115800"/>
            <a:ext cx="3840600" cy="29022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2828225" y="1834888"/>
            <a:ext cx="3487500" cy="831300"/>
          </a:xfrm>
          <a:prstGeom prst="rect">
            <a:avLst/>
          </a:prstGeom>
        </p:spPr>
        <p:txBody>
          <a:bodyPr anchorCtr="0" anchor="b" bIns="0" lIns="0" spcFirstLastPara="1" rIns="0" wrap="square" tIns="0">
            <a:noAutofit/>
          </a:bodyPr>
          <a:lstStyle>
            <a:lvl1pPr lvl="0" rtl="0" algn="ctr">
              <a:lnSpc>
                <a:spcPct val="115000"/>
              </a:lnSpc>
              <a:spcBef>
                <a:spcPts val="0"/>
              </a:spcBef>
              <a:spcAft>
                <a:spcPts val="0"/>
              </a:spcAft>
              <a:buSzPts val="2200"/>
              <a:buNone/>
              <a:defRPr sz="2200"/>
            </a:lvl1pPr>
            <a:lvl2pPr lvl="1" rtl="0" algn="ctr">
              <a:lnSpc>
                <a:spcPct val="115000"/>
              </a:lnSpc>
              <a:spcBef>
                <a:spcPts val="0"/>
              </a:spcBef>
              <a:spcAft>
                <a:spcPts val="0"/>
              </a:spcAft>
              <a:buSzPts val="2200"/>
              <a:buNone/>
              <a:defRPr sz="2200"/>
            </a:lvl2pPr>
            <a:lvl3pPr lvl="2" rtl="0" algn="ctr">
              <a:lnSpc>
                <a:spcPct val="115000"/>
              </a:lnSpc>
              <a:spcBef>
                <a:spcPts val="0"/>
              </a:spcBef>
              <a:spcAft>
                <a:spcPts val="0"/>
              </a:spcAft>
              <a:buSzPts val="2200"/>
              <a:buNone/>
              <a:defRPr sz="2200"/>
            </a:lvl3pPr>
            <a:lvl4pPr lvl="3" rtl="0" algn="ctr">
              <a:lnSpc>
                <a:spcPct val="115000"/>
              </a:lnSpc>
              <a:spcBef>
                <a:spcPts val="0"/>
              </a:spcBef>
              <a:spcAft>
                <a:spcPts val="0"/>
              </a:spcAft>
              <a:buSzPts val="2200"/>
              <a:buNone/>
              <a:defRPr sz="2200"/>
            </a:lvl4pPr>
            <a:lvl5pPr lvl="4" rtl="0" algn="ctr">
              <a:lnSpc>
                <a:spcPct val="115000"/>
              </a:lnSpc>
              <a:spcBef>
                <a:spcPts val="0"/>
              </a:spcBef>
              <a:spcAft>
                <a:spcPts val="0"/>
              </a:spcAft>
              <a:buSzPts val="2200"/>
              <a:buNone/>
              <a:defRPr sz="2200"/>
            </a:lvl5pPr>
            <a:lvl6pPr lvl="5" rtl="0" algn="ctr">
              <a:lnSpc>
                <a:spcPct val="115000"/>
              </a:lnSpc>
              <a:spcBef>
                <a:spcPts val="0"/>
              </a:spcBef>
              <a:spcAft>
                <a:spcPts val="0"/>
              </a:spcAft>
              <a:buSzPts val="2200"/>
              <a:buNone/>
              <a:defRPr sz="2200"/>
            </a:lvl6pPr>
            <a:lvl7pPr lvl="6" rtl="0" algn="ctr">
              <a:lnSpc>
                <a:spcPct val="115000"/>
              </a:lnSpc>
              <a:spcBef>
                <a:spcPts val="0"/>
              </a:spcBef>
              <a:spcAft>
                <a:spcPts val="0"/>
              </a:spcAft>
              <a:buSzPts val="2200"/>
              <a:buNone/>
              <a:defRPr sz="2200"/>
            </a:lvl7pPr>
            <a:lvl8pPr lvl="7" rtl="0" algn="ctr">
              <a:lnSpc>
                <a:spcPct val="115000"/>
              </a:lnSpc>
              <a:spcBef>
                <a:spcPts val="0"/>
              </a:spcBef>
              <a:spcAft>
                <a:spcPts val="0"/>
              </a:spcAft>
              <a:buSzPts val="2200"/>
              <a:buNone/>
              <a:defRPr sz="2200"/>
            </a:lvl8pPr>
            <a:lvl9pPr lvl="8" rtl="0" algn="ctr">
              <a:lnSpc>
                <a:spcPct val="115000"/>
              </a:lnSpc>
              <a:spcBef>
                <a:spcPts val="0"/>
              </a:spcBef>
              <a:spcAft>
                <a:spcPts val="0"/>
              </a:spcAft>
              <a:buSzPts val="2200"/>
              <a:buNone/>
              <a:defRPr sz="2200"/>
            </a:lvl9pPr>
          </a:lstStyle>
          <a:p/>
        </p:txBody>
      </p:sp>
      <p:sp>
        <p:nvSpPr>
          <p:cNvPr id="17" name="Google Shape;17;p3"/>
          <p:cNvSpPr txBox="1"/>
          <p:nvPr>
            <p:ph idx="1" type="subTitle"/>
          </p:nvPr>
        </p:nvSpPr>
        <p:spPr>
          <a:xfrm>
            <a:off x="2828225" y="2686913"/>
            <a:ext cx="3487500" cy="307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3"/>
              </a:buClr>
              <a:buSzPts val="1600"/>
              <a:buNone/>
              <a:defRPr sz="1600">
                <a:solidFill>
                  <a:schemeClr val="accent3"/>
                </a:solidFill>
              </a:defRPr>
            </a:lvl1pPr>
            <a:lvl2pPr lvl="1" rtl="0" algn="ctr">
              <a:lnSpc>
                <a:spcPct val="100000"/>
              </a:lnSpc>
              <a:spcBef>
                <a:spcPts val="800"/>
              </a:spcBef>
              <a:spcAft>
                <a:spcPts val="0"/>
              </a:spcAft>
              <a:buClr>
                <a:schemeClr val="accent3"/>
              </a:buClr>
              <a:buSzPts val="2400"/>
              <a:buNone/>
              <a:defRPr sz="2400">
                <a:solidFill>
                  <a:schemeClr val="accent3"/>
                </a:solidFill>
              </a:defRPr>
            </a:lvl2pPr>
            <a:lvl3pPr lvl="2" rtl="0" algn="ctr">
              <a:lnSpc>
                <a:spcPct val="100000"/>
              </a:lnSpc>
              <a:spcBef>
                <a:spcPts val="800"/>
              </a:spcBef>
              <a:spcAft>
                <a:spcPts val="0"/>
              </a:spcAft>
              <a:buClr>
                <a:schemeClr val="accent3"/>
              </a:buClr>
              <a:buSzPts val="2400"/>
              <a:buNone/>
              <a:defRPr sz="2400">
                <a:solidFill>
                  <a:schemeClr val="accent3"/>
                </a:solidFill>
              </a:defRPr>
            </a:lvl3pPr>
            <a:lvl4pPr lvl="3" rtl="0" algn="ctr">
              <a:lnSpc>
                <a:spcPct val="100000"/>
              </a:lnSpc>
              <a:spcBef>
                <a:spcPts val="800"/>
              </a:spcBef>
              <a:spcAft>
                <a:spcPts val="0"/>
              </a:spcAft>
              <a:buClr>
                <a:schemeClr val="accent3"/>
              </a:buClr>
              <a:buSzPts val="2400"/>
              <a:buNone/>
              <a:defRPr sz="2400">
                <a:solidFill>
                  <a:schemeClr val="accent3"/>
                </a:solidFill>
              </a:defRPr>
            </a:lvl4pPr>
            <a:lvl5pPr lvl="4" rtl="0" algn="ctr">
              <a:lnSpc>
                <a:spcPct val="100000"/>
              </a:lnSpc>
              <a:spcBef>
                <a:spcPts val="800"/>
              </a:spcBef>
              <a:spcAft>
                <a:spcPts val="0"/>
              </a:spcAft>
              <a:buClr>
                <a:schemeClr val="accent3"/>
              </a:buClr>
              <a:buSzPts val="2400"/>
              <a:buNone/>
              <a:defRPr sz="2400">
                <a:solidFill>
                  <a:schemeClr val="accent3"/>
                </a:solidFill>
              </a:defRPr>
            </a:lvl5pPr>
            <a:lvl6pPr lvl="5" rtl="0" algn="ctr">
              <a:lnSpc>
                <a:spcPct val="100000"/>
              </a:lnSpc>
              <a:spcBef>
                <a:spcPts val="800"/>
              </a:spcBef>
              <a:spcAft>
                <a:spcPts val="0"/>
              </a:spcAft>
              <a:buClr>
                <a:schemeClr val="accent3"/>
              </a:buClr>
              <a:buSzPts val="2400"/>
              <a:buNone/>
              <a:defRPr sz="2400">
                <a:solidFill>
                  <a:schemeClr val="accent3"/>
                </a:solidFill>
              </a:defRPr>
            </a:lvl6pPr>
            <a:lvl7pPr lvl="6" rtl="0" algn="ctr">
              <a:lnSpc>
                <a:spcPct val="100000"/>
              </a:lnSpc>
              <a:spcBef>
                <a:spcPts val="800"/>
              </a:spcBef>
              <a:spcAft>
                <a:spcPts val="0"/>
              </a:spcAft>
              <a:buClr>
                <a:schemeClr val="accent3"/>
              </a:buClr>
              <a:buSzPts val="2400"/>
              <a:buNone/>
              <a:defRPr sz="2400">
                <a:solidFill>
                  <a:schemeClr val="accent3"/>
                </a:solidFill>
              </a:defRPr>
            </a:lvl7pPr>
            <a:lvl8pPr lvl="7" rtl="0" algn="ctr">
              <a:lnSpc>
                <a:spcPct val="100000"/>
              </a:lnSpc>
              <a:spcBef>
                <a:spcPts val="800"/>
              </a:spcBef>
              <a:spcAft>
                <a:spcPts val="0"/>
              </a:spcAft>
              <a:buClr>
                <a:schemeClr val="accent3"/>
              </a:buClr>
              <a:buSzPts val="2400"/>
              <a:buNone/>
              <a:defRPr sz="2400">
                <a:solidFill>
                  <a:schemeClr val="accent3"/>
                </a:solidFill>
              </a:defRPr>
            </a:lvl8pPr>
            <a:lvl9pPr lvl="8" rtl="0" algn="ctr">
              <a:lnSpc>
                <a:spcPct val="100000"/>
              </a:lnSpc>
              <a:spcBef>
                <a:spcPts val="800"/>
              </a:spcBef>
              <a:spcAft>
                <a:spcPts val="800"/>
              </a:spcAft>
              <a:buClr>
                <a:schemeClr val="accent3"/>
              </a:buClr>
              <a:buSzPts val="2400"/>
              <a:buNone/>
              <a:defRPr sz="2400">
                <a:solidFill>
                  <a:schemeClr val="accent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p:nvPr/>
        </p:nvSpPr>
        <p:spPr>
          <a:xfrm>
            <a:off x="2272975" y="272725"/>
            <a:ext cx="4598100" cy="4598100"/>
          </a:xfrm>
          <a:prstGeom prst="ellipse">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2364625" y="364375"/>
            <a:ext cx="4414800" cy="4414800"/>
          </a:xfrm>
          <a:prstGeom prst="donut">
            <a:avLst>
              <a:gd fmla="val 673" name="adj"/>
            </a:avLst>
          </a:prstGeom>
          <a:gradFill>
            <a:gsLst>
              <a:gs pos="0">
                <a:schemeClr val="accent4"/>
              </a:gs>
              <a:gs pos="20000">
                <a:schemeClr val="accent5"/>
              </a:gs>
              <a:gs pos="30000">
                <a:schemeClr val="accent6"/>
              </a:gs>
              <a:gs pos="39000">
                <a:schemeClr val="accent5"/>
              </a:gs>
              <a:gs pos="54000">
                <a:schemeClr val="accent4"/>
              </a:gs>
              <a:gs pos="71000">
                <a:schemeClr val="accent5"/>
              </a:gs>
              <a:gs pos="87000">
                <a:schemeClr val="accent4"/>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body"/>
          </p:nvPr>
        </p:nvSpPr>
        <p:spPr>
          <a:xfrm>
            <a:off x="2776175" y="1075800"/>
            <a:ext cx="3591600" cy="2991900"/>
          </a:xfrm>
          <a:prstGeom prst="rect">
            <a:avLst/>
          </a:prstGeom>
        </p:spPr>
        <p:txBody>
          <a:bodyPr anchorCtr="0" anchor="ctr" bIns="0" lIns="0" spcFirstLastPara="1" rIns="0" wrap="square" tIns="0">
            <a:noAutofit/>
          </a:bodyPr>
          <a:lstStyle>
            <a:lvl1pPr indent="-368300" lvl="0" marL="457200" rtl="0" algn="ctr">
              <a:spcBef>
                <a:spcPts val="0"/>
              </a:spcBef>
              <a:spcAft>
                <a:spcPts val="0"/>
              </a:spcAft>
              <a:buSzPts val="2200"/>
              <a:buChar char="▫"/>
              <a:defRPr i="1"/>
            </a:lvl1pPr>
            <a:lvl2pPr indent="-368300" lvl="1" marL="914400" rtl="0" algn="ctr">
              <a:spcBef>
                <a:spcPts val="0"/>
              </a:spcBef>
              <a:spcAft>
                <a:spcPts val="0"/>
              </a:spcAft>
              <a:buSzPts val="2200"/>
              <a:buChar char="⬝"/>
              <a:defRPr i="1"/>
            </a:lvl2pPr>
            <a:lvl3pPr indent="-368300" lvl="2" marL="1371600" rtl="0" algn="ctr">
              <a:spcBef>
                <a:spcPts val="0"/>
              </a:spcBef>
              <a:spcAft>
                <a:spcPts val="0"/>
              </a:spcAft>
              <a:buSzPts val="2200"/>
              <a:buChar char="⬝"/>
              <a:defRPr i="1"/>
            </a:lvl3pPr>
            <a:lvl4pPr indent="-368300" lvl="3" marL="1828800" rtl="0" algn="ctr">
              <a:spcBef>
                <a:spcPts val="0"/>
              </a:spcBef>
              <a:spcAft>
                <a:spcPts val="0"/>
              </a:spcAft>
              <a:buSzPts val="2200"/>
              <a:buChar char="●"/>
              <a:defRPr i="1"/>
            </a:lvl4pPr>
            <a:lvl5pPr indent="-368300" lvl="4" marL="2286000" rtl="0" algn="ctr">
              <a:spcBef>
                <a:spcPts val="0"/>
              </a:spcBef>
              <a:spcAft>
                <a:spcPts val="0"/>
              </a:spcAft>
              <a:buSzPts val="2200"/>
              <a:buChar char="○"/>
              <a:defRPr i="1"/>
            </a:lvl5pPr>
            <a:lvl6pPr indent="-368300" lvl="5" marL="2743200" rtl="0" algn="ctr">
              <a:spcBef>
                <a:spcPts val="0"/>
              </a:spcBef>
              <a:spcAft>
                <a:spcPts val="0"/>
              </a:spcAft>
              <a:buSzPts val="2200"/>
              <a:buChar char="■"/>
              <a:defRPr i="1"/>
            </a:lvl6pPr>
            <a:lvl7pPr indent="-368300" lvl="6" marL="3200400" rtl="0" algn="ctr">
              <a:spcBef>
                <a:spcPts val="0"/>
              </a:spcBef>
              <a:spcAft>
                <a:spcPts val="0"/>
              </a:spcAft>
              <a:buSzPts val="2200"/>
              <a:buChar char="●"/>
              <a:defRPr i="1"/>
            </a:lvl7pPr>
            <a:lvl8pPr indent="-368300" lvl="7" marL="3657600" rtl="0" algn="ctr">
              <a:spcBef>
                <a:spcPts val="0"/>
              </a:spcBef>
              <a:spcAft>
                <a:spcPts val="0"/>
              </a:spcAft>
              <a:buSzPts val="2200"/>
              <a:buChar char="○"/>
              <a:defRPr i="1"/>
            </a:lvl8pPr>
            <a:lvl9pPr indent="-368300" lvl="8" marL="4114800" rtl="0" algn="ctr">
              <a:spcBef>
                <a:spcPts val="0"/>
              </a:spcBef>
              <a:spcAft>
                <a:spcPts val="0"/>
              </a:spcAft>
              <a:buSzPts val="2200"/>
              <a:buChar char="■"/>
              <a:defRPr i="1"/>
            </a:lvl9pPr>
          </a:lstStyle>
          <a:p/>
        </p:txBody>
      </p:sp>
      <p:sp>
        <p:nvSpPr>
          <p:cNvPr id="22" name="Google Shape;22;p4"/>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3" name="Google Shape;23;p4"/>
          <p:cNvSpPr/>
          <p:nvPr/>
        </p:nvSpPr>
        <p:spPr>
          <a:xfrm>
            <a:off x="4405437" y="669500"/>
            <a:ext cx="333125" cy="276125"/>
          </a:xfrm>
          <a:prstGeom prst="rect">
            <a:avLst/>
          </a:prstGeom>
        </p:spPr>
        <p:txBody>
          <a:bodyPr>
            <a:prstTxWarp prst="textPlain"/>
          </a:bodyPr>
          <a:lstStyle/>
          <a:p>
            <a:pPr lvl="0" algn="ctr"/>
            <a:r>
              <a:rPr b="0" i="0">
                <a:ln>
                  <a:noFill/>
                </a:ln>
                <a:gradFill>
                  <a:gsLst>
                    <a:gs pos="0">
                      <a:schemeClr val="accent4"/>
                    </a:gs>
                    <a:gs pos="20000">
                      <a:schemeClr val="accent5"/>
                    </a:gs>
                    <a:gs pos="30000">
                      <a:schemeClr val="accent6"/>
                    </a:gs>
                    <a:gs pos="39000">
                      <a:schemeClr val="accent5"/>
                    </a:gs>
                    <a:gs pos="54000">
                      <a:schemeClr val="accent4"/>
                    </a:gs>
                    <a:gs pos="71000">
                      <a:schemeClr val="accent5"/>
                    </a:gs>
                    <a:gs pos="87000">
                      <a:schemeClr val="accent4"/>
                    </a:gs>
                    <a:gs pos="100000">
                      <a:schemeClr val="accent6"/>
                    </a:gs>
                  </a:gsLst>
                  <a:lin ang="2700006" scaled="0"/>
                </a:gradFill>
                <a:latin typeface="Montserrat;600"/>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5"/>
          <p:cNvSpPr/>
          <p:nvPr/>
        </p:nvSpPr>
        <p:spPr>
          <a:xfrm>
            <a:off x="557400" y="548700"/>
            <a:ext cx="8029200" cy="40461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646500" y="637500"/>
            <a:ext cx="7851000" cy="38685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1041150" y="643725"/>
            <a:ext cx="7061700" cy="699000"/>
          </a:xfrm>
          <a:prstGeom prst="rect">
            <a:avLst/>
          </a:prstGeom>
        </p:spPr>
        <p:txBody>
          <a:bodyPr anchorCtr="0" anchor="ctr" bIns="0" lIns="0" spcFirstLastPara="1" rIns="0" wrap="square" tIns="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8" name="Google Shape;28;p5"/>
          <p:cNvSpPr txBox="1"/>
          <p:nvPr>
            <p:ph idx="1" type="body"/>
          </p:nvPr>
        </p:nvSpPr>
        <p:spPr>
          <a:xfrm>
            <a:off x="1041075" y="1342825"/>
            <a:ext cx="7061700" cy="28281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800"/>
              </a:spcBef>
              <a:spcAft>
                <a:spcPts val="0"/>
              </a:spcAft>
              <a:buSzPts val="2200"/>
              <a:buChar char="⬝"/>
              <a:defRPr/>
            </a:lvl2pPr>
            <a:lvl3pPr indent="-368300" lvl="2" marL="1371600" rtl="0">
              <a:spcBef>
                <a:spcPts val="800"/>
              </a:spcBef>
              <a:spcAft>
                <a:spcPts val="0"/>
              </a:spcAft>
              <a:buSzPts val="2200"/>
              <a:buChar char="⬝"/>
              <a:defRPr/>
            </a:lvl3pPr>
            <a:lvl4pPr indent="-368300" lvl="3" marL="1828800" rtl="0">
              <a:spcBef>
                <a:spcPts val="800"/>
              </a:spcBef>
              <a:spcAft>
                <a:spcPts val="0"/>
              </a:spcAft>
              <a:buSzPts val="2200"/>
              <a:buChar char="●"/>
              <a:defRPr/>
            </a:lvl4pPr>
            <a:lvl5pPr indent="-368300" lvl="4" marL="2286000" rtl="0">
              <a:spcBef>
                <a:spcPts val="800"/>
              </a:spcBef>
              <a:spcAft>
                <a:spcPts val="0"/>
              </a:spcAft>
              <a:buSzPts val="2200"/>
              <a:buChar char="○"/>
              <a:defRPr/>
            </a:lvl5pPr>
            <a:lvl6pPr indent="-368300" lvl="5" marL="2743200" rtl="0">
              <a:spcBef>
                <a:spcPts val="800"/>
              </a:spcBef>
              <a:spcAft>
                <a:spcPts val="0"/>
              </a:spcAft>
              <a:buSzPts val="2200"/>
              <a:buChar char="■"/>
              <a:defRPr/>
            </a:lvl6pPr>
            <a:lvl7pPr indent="-368300" lvl="6" marL="3200400" rtl="0">
              <a:spcBef>
                <a:spcPts val="800"/>
              </a:spcBef>
              <a:spcAft>
                <a:spcPts val="0"/>
              </a:spcAft>
              <a:buSzPts val="2200"/>
              <a:buChar char="●"/>
              <a:defRPr/>
            </a:lvl7pPr>
            <a:lvl8pPr indent="-368300" lvl="7" marL="3657600" rtl="0">
              <a:spcBef>
                <a:spcPts val="800"/>
              </a:spcBef>
              <a:spcAft>
                <a:spcPts val="0"/>
              </a:spcAft>
              <a:buSzPts val="2200"/>
              <a:buChar char="○"/>
              <a:defRPr/>
            </a:lvl8pPr>
            <a:lvl9pPr indent="-368300" lvl="8" marL="4114800" rtl="0">
              <a:spcBef>
                <a:spcPts val="800"/>
              </a:spcBef>
              <a:spcAft>
                <a:spcPts val="800"/>
              </a:spcAft>
              <a:buSzPts val="2200"/>
              <a:buChar char="■"/>
              <a:defRPr/>
            </a:lvl9pPr>
          </a:lstStyle>
          <a:p/>
        </p:txBody>
      </p:sp>
      <p:sp>
        <p:nvSpPr>
          <p:cNvPr id="29" name="Google Shape;29;p5"/>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646500" y="637500"/>
            <a:ext cx="7851000" cy="38685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1041075" y="643725"/>
            <a:ext cx="7061700" cy="699000"/>
          </a:xfrm>
          <a:prstGeom prst="rect">
            <a:avLst/>
          </a:prstGeom>
        </p:spPr>
        <p:txBody>
          <a:bodyPr anchorCtr="0" anchor="ctr" bIns="0" lIns="0" spcFirstLastPara="1" rIns="0" wrap="square" tIns="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4" name="Google Shape;34;p6"/>
          <p:cNvSpPr txBox="1"/>
          <p:nvPr>
            <p:ph idx="1" type="body"/>
          </p:nvPr>
        </p:nvSpPr>
        <p:spPr>
          <a:xfrm>
            <a:off x="1041125" y="1342725"/>
            <a:ext cx="3299400" cy="2795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35" name="Google Shape;35;p6"/>
          <p:cNvSpPr txBox="1"/>
          <p:nvPr>
            <p:ph idx="2" type="body"/>
          </p:nvPr>
        </p:nvSpPr>
        <p:spPr>
          <a:xfrm>
            <a:off x="4803420" y="1342725"/>
            <a:ext cx="3299400" cy="2795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36" name="Google Shape;36;p6"/>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p:nvPr/>
        </p:nvSpPr>
        <p:spPr>
          <a:xfrm>
            <a:off x="557400" y="548700"/>
            <a:ext cx="8029200" cy="40461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a:off x="646500" y="637500"/>
            <a:ext cx="7851000" cy="38685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1041075" y="643725"/>
            <a:ext cx="7061700" cy="699000"/>
          </a:xfrm>
          <a:prstGeom prst="rect">
            <a:avLst/>
          </a:prstGeom>
        </p:spPr>
        <p:txBody>
          <a:bodyPr anchorCtr="0" anchor="ctr" bIns="0" lIns="0" spcFirstLastPara="1" rIns="0" wrap="square" tIns="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1" name="Google Shape;41;p7"/>
          <p:cNvSpPr txBox="1"/>
          <p:nvPr>
            <p:ph idx="1" type="body"/>
          </p:nvPr>
        </p:nvSpPr>
        <p:spPr>
          <a:xfrm>
            <a:off x="1041075" y="1342725"/>
            <a:ext cx="2199900" cy="2786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2" name="Google Shape;42;p7"/>
          <p:cNvSpPr txBox="1"/>
          <p:nvPr>
            <p:ph idx="2" type="body"/>
          </p:nvPr>
        </p:nvSpPr>
        <p:spPr>
          <a:xfrm>
            <a:off x="3472073" y="1342725"/>
            <a:ext cx="2199900" cy="2786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3" name="Google Shape;43;p7"/>
          <p:cNvSpPr txBox="1"/>
          <p:nvPr>
            <p:ph idx="3" type="body"/>
          </p:nvPr>
        </p:nvSpPr>
        <p:spPr>
          <a:xfrm>
            <a:off x="5903071" y="1342725"/>
            <a:ext cx="2199900" cy="2786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4" name="Google Shape;44;p7"/>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8"/>
          <p:cNvSpPr/>
          <p:nvPr/>
        </p:nvSpPr>
        <p:spPr>
          <a:xfrm>
            <a:off x="557400" y="548700"/>
            <a:ext cx="8029200" cy="40461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a:off x="646500" y="637500"/>
            <a:ext cx="7851000" cy="38685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title"/>
          </p:nvPr>
        </p:nvSpPr>
        <p:spPr>
          <a:xfrm>
            <a:off x="1041075" y="643725"/>
            <a:ext cx="7061700" cy="699000"/>
          </a:xfrm>
          <a:prstGeom prst="rect">
            <a:avLst/>
          </a:prstGeom>
        </p:spPr>
        <p:txBody>
          <a:bodyPr anchorCtr="0" anchor="ctr" bIns="0" lIns="0" spcFirstLastPara="1" rIns="0" wrap="square" tIns="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9" name="Google Shape;49;p8"/>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9"/>
          <p:cNvSpPr/>
          <p:nvPr/>
        </p:nvSpPr>
        <p:spPr>
          <a:xfrm>
            <a:off x="557400" y="548700"/>
            <a:ext cx="8029200" cy="40461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p:nvPr/>
        </p:nvSpPr>
        <p:spPr>
          <a:xfrm>
            <a:off x="646500" y="637500"/>
            <a:ext cx="7851000" cy="38685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txBox="1"/>
          <p:nvPr>
            <p:ph idx="1" type="body"/>
          </p:nvPr>
        </p:nvSpPr>
        <p:spPr>
          <a:xfrm>
            <a:off x="1041075" y="3938225"/>
            <a:ext cx="7062000" cy="548700"/>
          </a:xfrm>
          <a:prstGeom prst="rect">
            <a:avLst/>
          </a:prstGeom>
        </p:spPr>
        <p:txBody>
          <a:bodyPr anchorCtr="0" anchor="ctr" bIns="0" lIns="0" spcFirstLastPara="1" rIns="0" wrap="square" tIns="0">
            <a:noAutofit/>
          </a:bodyPr>
          <a:lstStyle>
            <a:lvl1pPr indent="-228600" lvl="0" marL="457200" rtl="0" algn="ctr">
              <a:spcBef>
                <a:spcPts val="0"/>
              </a:spcBef>
              <a:spcAft>
                <a:spcPts val="0"/>
              </a:spcAft>
              <a:buSzPts val="1400"/>
              <a:buNone/>
              <a:defRPr sz="1400"/>
            </a:lvl1pPr>
          </a:lstStyle>
          <a:p/>
        </p:txBody>
      </p:sp>
      <p:sp>
        <p:nvSpPr>
          <p:cNvPr id="54" name="Google Shape;54;p9"/>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0"/>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a:off x="646500" y="637500"/>
            <a:ext cx="7851000" cy="3868500"/>
          </a:xfrm>
          <a:prstGeom prst="frame">
            <a:avLst>
              <a:gd fmla="val 449" name="adj1"/>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41075" y="643725"/>
            <a:ext cx="7061700" cy="6990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rtl="0" algn="ctr">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p:txBody>
      </p:sp>
      <p:sp>
        <p:nvSpPr>
          <p:cNvPr id="7" name="Google Shape;7;p1"/>
          <p:cNvSpPr txBox="1"/>
          <p:nvPr>
            <p:ph idx="1" type="body"/>
          </p:nvPr>
        </p:nvSpPr>
        <p:spPr>
          <a:xfrm>
            <a:off x="1041075" y="1342825"/>
            <a:ext cx="7061700" cy="2828100"/>
          </a:xfrm>
          <a:prstGeom prst="rect">
            <a:avLst/>
          </a:prstGeom>
          <a:noFill/>
          <a:ln>
            <a:noFill/>
          </a:ln>
        </p:spPr>
        <p:txBody>
          <a:bodyPr anchorCtr="0" anchor="t" bIns="0" lIns="0" spcFirstLastPara="1" rIns="0" wrap="square" tIns="0">
            <a:noAutofit/>
          </a:bodyPr>
          <a:lstStyle>
            <a:lvl1pPr indent="-368300" lvl="0" marL="4572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indent="-368300" lvl="1" marL="9144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indent="-368300" lvl="2" marL="13716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indent="-368300" lvl="3" marL="18288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indent="-368300" lvl="4" marL="22860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indent="-368300" lvl="5" marL="27432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indent="-368300" lvl="6" marL="32004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indent="-368300" lvl="7" marL="36576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indent="-368300" lvl="8" marL="41148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p:txBody>
      </p:sp>
      <p:sp>
        <p:nvSpPr>
          <p:cNvPr id="8" name="Google Shape;8;p1"/>
          <p:cNvSpPr txBox="1"/>
          <p:nvPr>
            <p:ph idx="12" type="sldNum"/>
          </p:nvPr>
        </p:nvSpPr>
        <p:spPr>
          <a:xfrm>
            <a:off x="4297650" y="4594800"/>
            <a:ext cx="548700" cy="548700"/>
          </a:xfrm>
          <a:prstGeom prst="rect">
            <a:avLst/>
          </a:prstGeom>
          <a:noFill/>
          <a:ln>
            <a:noFill/>
          </a:ln>
        </p:spPr>
        <p:txBody>
          <a:bodyPr anchorCtr="0" anchor="ctr" bIns="0" lIns="0" spcFirstLastPara="1" rIns="0" wrap="square" tIns="0">
            <a:noAutofit/>
          </a:bodyPr>
          <a:lstStyle>
            <a:lvl1pPr lvl="0" rtl="0" algn="ctr">
              <a:buNone/>
              <a:defRPr sz="1300">
                <a:solidFill>
                  <a:schemeClr val="accent4"/>
                </a:solidFill>
                <a:latin typeface="Montserrat"/>
                <a:ea typeface="Montserrat"/>
                <a:cs typeface="Montserrat"/>
                <a:sym typeface="Montserrat"/>
              </a:defRPr>
            </a:lvl1pPr>
            <a:lvl2pPr lvl="1" rtl="0" algn="ctr">
              <a:buNone/>
              <a:defRPr sz="1300">
                <a:solidFill>
                  <a:schemeClr val="accent4"/>
                </a:solidFill>
                <a:latin typeface="Montserrat"/>
                <a:ea typeface="Montserrat"/>
                <a:cs typeface="Montserrat"/>
                <a:sym typeface="Montserrat"/>
              </a:defRPr>
            </a:lvl2pPr>
            <a:lvl3pPr lvl="2" rtl="0" algn="ctr">
              <a:buNone/>
              <a:defRPr sz="1300">
                <a:solidFill>
                  <a:schemeClr val="accent4"/>
                </a:solidFill>
                <a:latin typeface="Montserrat"/>
                <a:ea typeface="Montserrat"/>
                <a:cs typeface="Montserrat"/>
                <a:sym typeface="Montserrat"/>
              </a:defRPr>
            </a:lvl3pPr>
            <a:lvl4pPr lvl="3" rtl="0" algn="ctr">
              <a:buNone/>
              <a:defRPr sz="1300">
                <a:solidFill>
                  <a:schemeClr val="accent4"/>
                </a:solidFill>
                <a:latin typeface="Montserrat"/>
                <a:ea typeface="Montserrat"/>
                <a:cs typeface="Montserrat"/>
                <a:sym typeface="Montserrat"/>
              </a:defRPr>
            </a:lvl4pPr>
            <a:lvl5pPr lvl="4" rtl="0" algn="ctr">
              <a:buNone/>
              <a:defRPr sz="1300">
                <a:solidFill>
                  <a:schemeClr val="accent4"/>
                </a:solidFill>
                <a:latin typeface="Montserrat"/>
                <a:ea typeface="Montserrat"/>
                <a:cs typeface="Montserrat"/>
                <a:sym typeface="Montserrat"/>
              </a:defRPr>
            </a:lvl5pPr>
            <a:lvl6pPr lvl="5" rtl="0" algn="ctr">
              <a:buNone/>
              <a:defRPr sz="1300">
                <a:solidFill>
                  <a:schemeClr val="accent4"/>
                </a:solidFill>
                <a:latin typeface="Montserrat"/>
                <a:ea typeface="Montserrat"/>
                <a:cs typeface="Montserrat"/>
                <a:sym typeface="Montserrat"/>
              </a:defRPr>
            </a:lvl6pPr>
            <a:lvl7pPr lvl="6" rtl="0" algn="ctr">
              <a:buNone/>
              <a:defRPr sz="1300">
                <a:solidFill>
                  <a:schemeClr val="accent4"/>
                </a:solidFill>
                <a:latin typeface="Montserrat"/>
                <a:ea typeface="Montserrat"/>
                <a:cs typeface="Montserrat"/>
                <a:sym typeface="Montserrat"/>
              </a:defRPr>
            </a:lvl7pPr>
            <a:lvl8pPr lvl="7" rtl="0" algn="ctr">
              <a:buNone/>
              <a:defRPr sz="1300">
                <a:solidFill>
                  <a:schemeClr val="accent4"/>
                </a:solidFill>
                <a:latin typeface="Montserrat"/>
                <a:ea typeface="Montserrat"/>
                <a:cs typeface="Montserrat"/>
                <a:sym typeface="Montserrat"/>
              </a:defRPr>
            </a:lvl8pPr>
            <a:lvl9pPr lvl="8" rtl="0" algn="ctr">
              <a:buNone/>
              <a:defRPr sz="1300">
                <a:solidFill>
                  <a:schemeClr val="accent4"/>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burtsbees.com/" TargetMode="External"/><Relationship Id="rId4" Type="http://schemas.openxmlformats.org/officeDocument/2006/relationships/hyperlink" Target="https://www.statista.com/topics/3137/cosmetics-industry/#topicHeader__wrapp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fouJpunli74" TargetMode="External"/><Relationship Id="rId4" Type="http://schemas.openxmlformats.org/officeDocument/2006/relationships/hyperlink" Target="https://www.youtube.com/watch?v=gClvQ42xRT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ctrTitle"/>
          </p:nvPr>
        </p:nvSpPr>
        <p:spPr>
          <a:xfrm>
            <a:off x="2854200" y="879300"/>
            <a:ext cx="3435600" cy="3384900"/>
          </a:xfrm>
          <a:prstGeom prst="rect">
            <a:avLst/>
          </a:prstGeom>
        </p:spPr>
        <p:txBody>
          <a:bodyPr anchorCtr="0" anchor="ctr" bIns="0" lIns="0" spcFirstLastPara="1" rIns="0" wrap="square" tIns="0">
            <a:noAutofit/>
          </a:bodyPr>
          <a:lstStyle/>
          <a:p>
            <a:pPr indent="0" lvl="0" marL="0" rtl="0" algn="ctr">
              <a:spcBef>
                <a:spcPts val="1500"/>
              </a:spcBef>
              <a:spcAft>
                <a:spcPts val="0"/>
              </a:spcAft>
              <a:buNone/>
            </a:pPr>
            <a:r>
              <a:rPr lang="en"/>
              <a:t>Burt’s Bees</a:t>
            </a:r>
            <a:endParaRPr/>
          </a:p>
          <a:p>
            <a:pPr indent="0" lvl="0" marL="0" rtl="0" algn="ctr">
              <a:lnSpc>
                <a:spcPct val="50000"/>
              </a:lnSpc>
              <a:spcBef>
                <a:spcPts val="1500"/>
              </a:spcBef>
              <a:spcAft>
                <a:spcPts val="0"/>
              </a:spcAft>
              <a:buNone/>
            </a:pPr>
            <a:r>
              <a:rPr lang="en" sz="1900"/>
              <a:t>By: Sarah Nahas</a:t>
            </a:r>
            <a:endParaRPr sz="1900"/>
          </a:p>
          <a:p>
            <a:pPr indent="0" lvl="0" marL="0" rtl="0" algn="ctr">
              <a:lnSpc>
                <a:spcPct val="50000"/>
              </a:lnSpc>
              <a:spcBef>
                <a:spcPts val="1500"/>
              </a:spcBef>
              <a:spcAft>
                <a:spcPts val="0"/>
              </a:spcAft>
              <a:buNone/>
            </a:pPr>
            <a:r>
              <a:rPr lang="en" sz="1900"/>
              <a:t>Leticia Torres</a:t>
            </a:r>
            <a:endParaRPr sz="1900"/>
          </a:p>
          <a:p>
            <a:pPr indent="0" lvl="0" marL="0" rtl="0" algn="ctr">
              <a:lnSpc>
                <a:spcPct val="50000"/>
              </a:lnSpc>
              <a:spcBef>
                <a:spcPts val="1500"/>
              </a:spcBef>
              <a:spcAft>
                <a:spcPts val="0"/>
              </a:spcAft>
              <a:buNone/>
            </a:pPr>
            <a:r>
              <a:rPr lang="en" sz="1900"/>
              <a:t>Catherine Hittson</a:t>
            </a:r>
            <a:endParaRPr sz="1900"/>
          </a:p>
          <a:p>
            <a:pPr indent="0" lvl="0" marL="0" rtl="0" algn="ctr">
              <a:lnSpc>
                <a:spcPct val="50000"/>
              </a:lnSpc>
              <a:spcBef>
                <a:spcPts val="1500"/>
              </a:spcBef>
              <a:spcAft>
                <a:spcPts val="0"/>
              </a:spcAft>
              <a:buNone/>
            </a:pPr>
            <a:r>
              <a:rPr lang="en" sz="1900"/>
              <a:t>Jaime Garcia</a:t>
            </a:r>
            <a:endParaRPr sz="1900"/>
          </a:p>
          <a:p>
            <a:pPr indent="0" lvl="0" marL="0" rtl="0" algn="ctr">
              <a:lnSpc>
                <a:spcPct val="50000"/>
              </a:lnSpc>
              <a:spcBef>
                <a:spcPts val="1500"/>
              </a:spcBef>
              <a:spcAft>
                <a:spcPts val="0"/>
              </a:spcAft>
              <a:buNone/>
            </a:pPr>
            <a:r>
              <a:rPr lang="en" sz="1900"/>
              <a:t>Zoey Martinez</a:t>
            </a:r>
            <a:endParaRPr sz="1900"/>
          </a:p>
          <a:p>
            <a:pPr indent="0" lvl="0" marL="0" rtl="0" algn="ctr">
              <a:lnSpc>
                <a:spcPct val="50000"/>
              </a:lnSpc>
              <a:spcBef>
                <a:spcPts val="1500"/>
              </a:spcBef>
              <a:spcAft>
                <a:spcPts val="0"/>
              </a:spcAft>
              <a:buNone/>
            </a:pPr>
            <a:r>
              <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1041075" y="750250"/>
            <a:ext cx="4452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BRAND RECOMMENDATION:</a:t>
            </a:r>
            <a:endParaRPr/>
          </a:p>
        </p:txBody>
      </p:sp>
      <p:sp>
        <p:nvSpPr>
          <p:cNvPr id="153" name="Google Shape;153;p22"/>
          <p:cNvSpPr txBox="1"/>
          <p:nvPr>
            <p:ph idx="1" type="body"/>
          </p:nvPr>
        </p:nvSpPr>
        <p:spPr>
          <a:xfrm>
            <a:off x="1041075" y="1291350"/>
            <a:ext cx="4376100" cy="3151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800"/>
              <a:t>Anne Hathaway, an American actress, </a:t>
            </a:r>
            <a:r>
              <a:rPr lang="en" sz="1800"/>
              <a:t>known</a:t>
            </a:r>
            <a:r>
              <a:rPr lang="en" sz="1800"/>
              <a:t> for her role in ‘The Devil Wears Prada’ and ‘The Princess Diaries’. Hathaway addresses how important it is to apply a moisturizer twice a day and believes our skin is the most beautiful when it is properly nourished. She encourages beauty lovers to express themselves in whatever makes them happy and confident, this is why she would make the perfect fit for Burt’s Bees. </a:t>
            </a:r>
            <a:endParaRPr sz="1800"/>
          </a:p>
        </p:txBody>
      </p:sp>
      <p:sp>
        <p:nvSpPr>
          <p:cNvPr id="154" name="Google Shape;154;p22"/>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55" name="Google Shape;155;p22"/>
          <p:cNvPicPr preferRelativeResize="0"/>
          <p:nvPr/>
        </p:nvPicPr>
        <p:blipFill>
          <a:blip r:embed="rId3">
            <a:alphaModFix/>
          </a:blip>
          <a:stretch>
            <a:fillRect/>
          </a:stretch>
        </p:blipFill>
        <p:spPr>
          <a:xfrm>
            <a:off x="5873050" y="872226"/>
            <a:ext cx="2263025" cy="3399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1041075" y="750250"/>
            <a:ext cx="4452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BRAND RECOMMENDATION:</a:t>
            </a:r>
            <a:endParaRPr/>
          </a:p>
        </p:txBody>
      </p:sp>
      <p:sp>
        <p:nvSpPr>
          <p:cNvPr id="161" name="Google Shape;161;p23"/>
          <p:cNvSpPr txBox="1"/>
          <p:nvPr>
            <p:ph idx="1" type="body"/>
          </p:nvPr>
        </p:nvSpPr>
        <p:spPr>
          <a:xfrm>
            <a:off x="1041075" y="1291350"/>
            <a:ext cx="3805200" cy="3151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800"/>
              <a:t>Changing the brand slogan by using their old slogan, “Nature Becomes You” and making it, “Nature BEE-comes You”. By doing this, we are creating a slogan that is more memorable to the customers.</a:t>
            </a:r>
            <a:endParaRPr sz="1800"/>
          </a:p>
        </p:txBody>
      </p:sp>
      <p:sp>
        <p:nvSpPr>
          <p:cNvPr id="162" name="Google Shape;162;p23"/>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63" name="Google Shape;163;p23"/>
          <p:cNvPicPr preferRelativeResize="0"/>
          <p:nvPr/>
        </p:nvPicPr>
        <p:blipFill rotWithShape="1">
          <a:blip r:embed="rId3">
            <a:alphaModFix/>
          </a:blip>
          <a:srcRect b="0" l="3074" r="3745" t="12403"/>
          <a:stretch/>
        </p:blipFill>
        <p:spPr>
          <a:xfrm>
            <a:off x="4846275" y="1499275"/>
            <a:ext cx="3545726" cy="1502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1041075"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SWOT ANALYSIS</a:t>
            </a:r>
            <a:endParaRPr/>
          </a:p>
        </p:txBody>
      </p:sp>
      <p:sp>
        <p:nvSpPr>
          <p:cNvPr id="169" name="Google Shape;169;p24"/>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70" name="Google Shape;170;p24"/>
          <p:cNvSpPr/>
          <p:nvPr/>
        </p:nvSpPr>
        <p:spPr>
          <a:xfrm>
            <a:off x="668325" y="1363400"/>
            <a:ext cx="3824400" cy="1481100"/>
          </a:xfrm>
          <a:prstGeom prst="rect">
            <a:avLst/>
          </a:prstGeom>
          <a:solidFill>
            <a:srgbClr val="F5F6F0">
              <a:alpha val="87150"/>
            </a:srgbClr>
          </a:solidFill>
          <a:ln>
            <a:noFill/>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dk1"/>
                </a:solidFill>
                <a:latin typeface="Frank Ruhl Libre"/>
                <a:ea typeface="Frank Ruhl Libre"/>
                <a:cs typeface="Frank Ruhl Libre"/>
                <a:sym typeface="Frank Ruhl Libre"/>
              </a:rPr>
              <a:t>STRENGTHS</a:t>
            </a:r>
            <a:endParaRPr sz="1100">
              <a:solidFill>
                <a:schemeClr val="dk1"/>
              </a:solidFill>
              <a:latin typeface="Frank Ruhl Libre"/>
              <a:ea typeface="Frank Ruhl Libre"/>
              <a:cs typeface="Frank Ruhl Libre"/>
              <a:sym typeface="Frank Ruhl Libre"/>
            </a:endParaRPr>
          </a:p>
          <a:p>
            <a:pPr indent="-298450" lvl="0" marL="457200" rtl="0" algn="l">
              <a:spcBef>
                <a:spcPts val="600"/>
              </a:spcBef>
              <a:spcAft>
                <a:spcPts val="0"/>
              </a:spcAft>
              <a:buClr>
                <a:schemeClr val="dk1"/>
              </a:buClr>
              <a:buSzPts val="1100"/>
              <a:buFont typeface="Frank Ruhl Libre"/>
              <a:buChar char="-"/>
            </a:pPr>
            <a:r>
              <a:rPr lang="en" sz="1100">
                <a:solidFill>
                  <a:schemeClr val="dk1"/>
                </a:solidFill>
                <a:latin typeface="Frank Ruhl Libre"/>
                <a:ea typeface="Frank Ruhl Libre"/>
                <a:cs typeface="Frank Ruhl Libre"/>
                <a:sym typeface="Frank Ruhl Libre"/>
              </a:rPr>
              <a:t>Affordable and Easily Accessible</a:t>
            </a:r>
            <a:endParaRPr sz="1100">
              <a:solidFill>
                <a:schemeClr val="dk1"/>
              </a:solidFill>
              <a:latin typeface="Frank Ruhl Libre"/>
              <a:ea typeface="Frank Ruhl Libre"/>
              <a:cs typeface="Frank Ruhl Libre"/>
              <a:sym typeface="Frank Ruhl Libre"/>
            </a:endParaRPr>
          </a:p>
          <a:p>
            <a:pPr indent="-304800" lvl="0" marL="457200" rtl="0" algn="l">
              <a:spcBef>
                <a:spcPts val="0"/>
              </a:spcBef>
              <a:spcAft>
                <a:spcPts val="0"/>
              </a:spcAft>
              <a:buClr>
                <a:schemeClr val="dk1"/>
              </a:buClr>
              <a:buSzPts val="1200"/>
              <a:buFont typeface="Frank Ruhl Libre"/>
              <a:buChar char="-"/>
            </a:pPr>
            <a:r>
              <a:rPr lang="en" sz="1200">
                <a:solidFill>
                  <a:schemeClr val="dk1"/>
                </a:solidFill>
                <a:latin typeface="Frank Ruhl Libre"/>
                <a:ea typeface="Frank Ruhl Libre"/>
                <a:cs typeface="Frank Ruhl Libre"/>
                <a:sym typeface="Frank Ruhl Libre"/>
              </a:rPr>
              <a:t>Sustainable and Cruelty Free</a:t>
            </a:r>
            <a:endParaRPr sz="1200">
              <a:solidFill>
                <a:schemeClr val="dk1"/>
              </a:solidFill>
              <a:latin typeface="Frank Ruhl Libre"/>
              <a:ea typeface="Frank Ruhl Libre"/>
              <a:cs typeface="Frank Ruhl Libre"/>
              <a:sym typeface="Frank Ruhl Libre"/>
            </a:endParaRPr>
          </a:p>
          <a:p>
            <a:pPr indent="-304800" lvl="0" marL="457200" rtl="0" algn="l">
              <a:spcBef>
                <a:spcPts val="0"/>
              </a:spcBef>
              <a:spcAft>
                <a:spcPts val="0"/>
              </a:spcAft>
              <a:buClr>
                <a:schemeClr val="dk1"/>
              </a:buClr>
              <a:buSzPts val="1200"/>
              <a:buFont typeface="Frank Ruhl Libre"/>
              <a:buChar char="-"/>
            </a:pPr>
            <a:r>
              <a:rPr lang="en" sz="1200">
                <a:solidFill>
                  <a:schemeClr val="dk1"/>
                </a:solidFill>
                <a:latin typeface="Frank Ruhl Libre"/>
                <a:ea typeface="Frank Ruhl Libre"/>
                <a:cs typeface="Frank Ruhl Libre"/>
                <a:sym typeface="Frank Ruhl Libre"/>
              </a:rPr>
              <a:t>Effectively expanding into other new products </a:t>
            </a:r>
            <a:endParaRPr sz="1200">
              <a:solidFill>
                <a:schemeClr val="dk1"/>
              </a:solidFill>
              <a:latin typeface="Frank Ruhl Libre"/>
              <a:ea typeface="Frank Ruhl Libre"/>
              <a:cs typeface="Frank Ruhl Libre"/>
              <a:sym typeface="Frank Ruhl Libre"/>
            </a:endParaRPr>
          </a:p>
          <a:p>
            <a:pPr indent="0" lvl="0" marL="0" rtl="0" algn="l">
              <a:spcBef>
                <a:spcPts val="600"/>
              </a:spcBef>
              <a:spcAft>
                <a:spcPts val="600"/>
              </a:spcAft>
              <a:buNone/>
            </a:pPr>
            <a:r>
              <a:t/>
            </a:r>
            <a:endParaRPr>
              <a:solidFill>
                <a:schemeClr val="dk1"/>
              </a:solidFill>
              <a:latin typeface="Frank Ruhl Libre"/>
              <a:ea typeface="Frank Ruhl Libre"/>
              <a:cs typeface="Frank Ruhl Libre"/>
              <a:sym typeface="Frank Ruhl Libre"/>
            </a:endParaRPr>
          </a:p>
        </p:txBody>
      </p:sp>
      <p:sp>
        <p:nvSpPr>
          <p:cNvPr id="171" name="Google Shape;171;p24"/>
          <p:cNvSpPr/>
          <p:nvPr/>
        </p:nvSpPr>
        <p:spPr>
          <a:xfrm>
            <a:off x="4651150" y="1363400"/>
            <a:ext cx="3824400" cy="1481100"/>
          </a:xfrm>
          <a:prstGeom prst="rect">
            <a:avLst/>
          </a:prstGeom>
          <a:solidFill>
            <a:srgbClr val="F5F6F0">
              <a:alpha val="87150"/>
            </a:srgbClr>
          </a:solidFill>
          <a:ln>
            <a:noFill/>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dk1"/>
                </a:solidFill>
                <a:latin typeface="Frank Ruhl Libre"/>
                <a:ea typeface="Frank Ruhl Libre"/>
                <a:cs typeface="Frank Ruhl Libre"/>
                <a:sym typeface="Frank Ruhl Libre"/>
              </a:rPr>
              <a:t>WEAKNESSES</a:t>
            </a:r>
            <a:endParaRPr b="1">
              <a:solidFill>
                <a:schemeClr val="dk1"/>
              </a:solidFill>
              <a:latin typeface="Frank Ruhl Libre"/>
              <a:ea typeface="Frank Ruhl Libre"/>
              <a:cs typeface="Frank Ruhl Libre"/>
              <a:sym typeface="Frank Ruhl Libre"/>
            </a:endParaRPr>
          </a:p>
          <a:p>
            <a:pPr indent="-298450" lvl="0" marL="457200" rtl="0" algn="r">
              <a:spcBef>
                <a:spcPts val="600"/>
              </a:spcBef>
              <a:spcAft>
                <a:spcPts val="0"/>
              </a:spcAft>
              <a:buClr>
                <a:schemeClr val="dk1"/>
              </a:buClr>
              <a:buSzPts val="1100"/>
              <a:buFont typeface="Frank Ruhl Libre"/>
              <a:buChar char="-"/>
            </a:pPr>
            <a:r>
              <a:rPr lang="en" sz="1100">
                <a:solidFill>
                  <a:schemeClr val="dk1"/>
                </a:solidFill>
                <a:latin typeface="Frank Ruhl Libre"/>
                <a:ea typeface="Frank Ruhl Libre"/>
                <a:cs typeface="Frank Ruhl Libre"/>
                <a:sym typeface="Frank Ruhl Libre"/>
              </a:rPr>
              <a:t>Burt’s bees is heavily marketed towards The US and can branch out. </a:t>
            </a:r>
            <a:endParaRPr sz="1100">
              <a:solidFill>
                <a:schemeClr val="dk1"/>
              </a:solidFill>
              <a:latin typeface="Frank Ruhl Libre"/>
              <a:ea typeface="Frank Ruhl Libre"/>
              <a:cs typeface="Frank Ruhl Libre"/>
              <a:sym typeface="Frank Ruhl Libre"/>
            </a:endParaRPr>
          </a:p>
          <a:p>
            <a:pPr indent="-304800" lvl="0" marL="457200" rtl="0" algn="r">
              <a:spcBef>
                <a:spcPts val="0"/>
              </a:spcBef>
              <a:spcAft>
                <a:spcPts val="0"/>
              </a:spcAft>
              <a:buClr>
                <a:schemeClr val="dk1"/>
              </a:buClr>
              <a:buSzPts val="1200"/>
              <a:buFont typeface="Frank Ruhl Libre"/>
              <a:buChar char="-"/>
            </a:pPr>
            <a:r>
              <a:rPr lang="en" sz="1200">
                <a:solidFill>
                  <a:schemeClr val="dk1"/>
                </a:solidFill>
                <a:latin typeface="Frank Ruhl Libre"/>
                <a:ea typeface="Frank Ruhl Libre"/>
                <a:cs typeface="Frank Ruhl Libre"/>
                <a:sym typeface="Frank Ruhl Libre"/>
              </a:rPr>
              <a:t>Needs to market their other products </a:t>
            </a:r>
            <a:r>
              <a:rPr lang="en" sz="1200">
                <a:solidFill>
                  <a:schemeClr val="dk1"/>
                </a:solidFill>
                <a:latin typeface="Frank Ruhl Libre"/>
                <a:ea typeface="Frank Ruhl Libre"/>
                <a:cs typeface="Frank Ruhl Libre"/>
                <a:sym typeface="Frank Ruhl Libre"/>
              </a:rPr>
              <a:t>because</a:t>
            </a:r>
            <a:r>
              <a:rPr lang="en" sz="1200">
                <a:solidFill>
                  <a:schemeClr val="dk1"/>
                </a:solidFill>
                <a:latin typeface="Frank Ruhl Libre"/>
                <a:ea typeface="Frank Ruhl Libre"/>
                <a:cs typeface="Frank Ruhl Libre"/>
                <a:sym typeface="Frank Ruhl Libre"/>
              </a:rPr>
              <a:t> they are not as well known (kids line, mens line) </a:t>
            </a:r>
            <a:endParaRPr sz="1200">
              <a:solidFill>
                <a:schemeClr val="dk1"/>
              </a:solidFill>
              <a:latin typeface="Frank Ruhl Libre"/>
              <a:ea typeface="Frank Ruhl Libre"/>
              <a:cs typeface="Frank Ruhl Libre"/>
              <a:sym typeface="Frank Ruhl Libre"/>
            </a:endParaRPr>
          </a:p>
          <a:p>
            <a:pPr indent="0" lvl="0" marL="0" rtl="0" algn="r">
              <a:spcBef>
                <a:spcPts val="600"/>
              </a:spcBef>
              <a:spcAft>
                <a:spcPts val="0"/>
              </a:spcAft>
              <a:buClr>
                <a:schemeClr val="dk1"/>
              </a:buClr>
              <a:buSzPts val="1100"/>
              <a:buFont typeface="Arial"/>
              <a:buNone/>
            </a:pPr>
            <a:r>
              <a:t/>
            </a:r>
            <a:endParaRPr b="1">
              <a:solidFill>
                <a:schemeClr val="dk1"/>
              </a:solidFill>
              <a:latin typeface="Frank Ruhl Libre"/>
              <a:ea typeface="Frank Ruhl Libre"/>
              <a:cs typeface="Frank Ruhl Libre"/>
              <a:sym typeface="Frank Ruhl Libre"/>
            </a:endParaRPr>
          </a:p>
          <a:p>
            <a:pPr indent="0" lvl="0" marL="0" rtl="0" algn="r">
              <a:spcBef>
                <a:spcPts val="600"/>
              </a:spcBef>
              <a:spcAft>
                <a:spcPts val="600"/>
              </a:spcAft>
              <a:buNone/>
            </a:pPr>
            <a:r>
              <a:t/>
            </a:r>
            <a:endParaRPr>
              <a:solidFill>
                <a:schemeClr val="dk1"/>
              </a:solidFill>
              <a:latin typeface="Frank Ruhl Libre"/>
              <a:ea typeface="Frank Ruhl Libre"/>
              <a:cs typeface="Frank Ruhl Libre"/>
              <a:sym typeface="Frank Ruhl Libre"/>
            </a:endParaRPr>
          </a:p>
        </p:txBody>
      </p:sp>
      <p:sp>
        <p:nvSpPr>
          <p:cNvPr id="172" name="Google Shape;172;p24"/>
          <p:cNvSpPr/>
          <p:nvPr/>
        </p:nvSpPr>
        <p:spPr>
          <a:xfrm>
            <a:off x="668325" y="3007201"/>
            <a:ext cx="3824400" cy="1481100"/>
          </a:xfrm>
          <a:prstGeom prst="rect">
            <a:avLst/>
          </a:prstGeom>
          <a:solidFill>
            <a:srgbClr val="F5F6F0">
              <a:alpha val="87150"/>
            </a:srgbClr>
          </a:solidFill>
          <a:ln>
            <a:noFill/>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Frank Ruhl Libre"/>
              <a:ea typeface="Frank Ruhl Libre"/>
              <a:cs typeface="Frank Ruhl Libre"/>
              <a:sym typeface="Frank Ruhl Libre"/>
            </a:endParaRPr>
          </a:p>
          <a:p>
            <a:pPr indent="0" lvl="0" marL="0" rtl="0" algn="l">
              <a:spcBef>
                <a:spcPts val="600"/>
              </a:spcBef>
              <a:spcAft>
                <a:spcPts val="0"/>
              </a:spcAft>
              <a:buClr>
                <a:schemeClr val="dk1"/>
              </a:buClr>
              <a:buSzPts val="1100"/>
              <a:buFont typeface="Arial"/>
              <a:buNone/>
            </a:pPr>
            <a:r>
              <a:rPr lang="en" sz="1100">
                <a:solidFill>
                  <a:schemeClr val="dk1"/>
                </a:solidFill>
                <a:latin typeface="Frank Ruhl Libre"/>
                <a:ea typeface="Frank Ruhl Libre"/>
                <a:cs typeface="Frank Ruhl Libre"/>
                <a:sym typeface="Frank Ruhl Libre"/>
              </a:rPr>
              <a:t>- Design products to look more gender </a:t>
            </a:r>
            <a:r>
              <a:rPr lang="en" sz="1100">
                <a:solidFill>
                  <a:schemeClr val="dk1"/>
                </a:solidFill>
                <a:latin typeface="Frank Ruhl Libre"/>
                <a:ea typeface="Frank Ruhl Libre"/>
                <a:cs typeface="Frank Ruhl Libre"/>
                <a:sym typeface="Frank Ruhl Libre"/>
              </a:rPr>
              <a:t>neutral. </a:t>
            </a:r>
            <a:endParaRPr sz="1100">
              <a:solidFill>
                <a:schemeClr val="dk1"/>
              </a:solidFill>
              <a:latin typeface="Frank Ruhl Libre"/>
              <a:ea typeface="Frank Ruhl Libre"/>
              <a:cs typeface="Frank Ruhl Libre"/>
              <a:sym typeface="Frank Ruhl Libre"/>
            </a:endParaRPr>
          </a:p>
          <a:p>
            <a:pPr indent="0" lvl="0" marL="0" rtl="0" algn="l">
              <a:spcBef>
                <a:spcPts val="600"/>
              </a:spcBef>
              <a:spcAft>
                <a:spcPts val="0"/>
              </a:spcAft>
              <a:buClr>
                <a:schemeClr val="dk1"/>
              </a:buClr>
              <a:buSzPts val="1100"/>
              <a:buFont typeface="Arial"/>
              <a:buNone/>
            </a:pPr>
            <a:r>
              <a:rPr lang="en" sz="1100">
                <a:solidFill>
                  <a:schemeClr val="dk1"/>
                </a:solidFill>
                <a:latin typeface="Frank Ruhl Libre"/>
                <a:ea typeface="Frank Ruhl Libre"/>
                <a:cs typeface="Frank Ruhl Libre"/>
                <a:sym typeface="Frank Ruhl Libre"/>
              </a:rPr>
              <a:t>-Applicator and dispenser could be included within the shampoo and conditioner bottles.</a:t>
            </a:r>
            <a:endParaRPr sz="1100">
              <a:solidFill>
                <a:schemeClr val="dk1"/>
              </a:solidFill>
              <a:latin typeface="Frank Ruhl Libre"/>
              <a:ea typeface="Frank Ruhl Libre"/>
              <a:cs typeface="Frank Ruhl Libre"/>
              <a:sym typeface="Frank Ruhl Libre"/>
            </a:endParaRPr>
          </a:p>
          <a:p>
            <a:pPr indent="0" lvl="0" marL="0" rtl="0" algn="l">
              <a:spcBef>
                <a:spcPts val="600"/>
              </a:spcBef>
              <a:spcAft>
                <a:spcPts val="600"/>
              </a:spcAft>
              <a:buClr>
                <a:schemeClr val="dk1"/>
              </a:buClr>
              <a:buSzPts val="1100"/>
              <a:buFont typeface="Arial"/>
              <a:buNone/>
            </a:pPr>
            <a:r>
              <a:rPr b="1" lang="en">
                <a:solidFill>
                  <a:schemeClr val="dk1"/>
                </a:solidFill>
                <a:latin typeface="Frank Ruhl Libre"/>
                <a:ea typeface="Frank Ruhl Libre"/>
                <a:cs typeface="Frank Ruhl Libre"/>
                <a:sym typeface="Frank Ruhl Libre"/>
              </a:rPr>
              <a:t>OPPORTUNITIES</a:t>
            </a:r>
            <a:endParaRPr>
              <a:solidFill>
                <a:schemeClr val="dk1"/>
              </a:solidFill>
              <a:latin typeface="Frank Ruhl Libre"/>
              <a:ea typeface="Frank Ruhl Libre"/>
              <a:cs typeface="Frank Ruhl Libre"/>
              <a:sym typeface="Frank Ruhl Libre"/>
            </a:endParaRPr>
          </a:p>
        </p:txBody>
      </p:sp>
      <p:sp>
        <p:nvSpPr>
          <p:cNvPr id="173" name="Google Shape;173;p24"/>
          <p:cNvSpPr/>
          <p:nvPr/>
        </p:nvSpPr>
        <p:spPr>
          <a:xfrm>
            <a:off x="4651152" y="3007201"/>
            <a:ext cx="3824400" cy="1481100"/>
          </a:xfrm>
          <a:prstGeom prst="rect">
            <a:avLst/>
          </a:prstGeom>
          <a:solidFill>
            <a:srgbClr val="F5F6F0">
              <a:alpha val="87150"/>
            </a:srgbClr>
          </a:solidFill>
          <a:ln>
            <a:noFill/>
          </a:ln>
        </p:spPr>
        <p:txBody>
          <a:bodyPr anchorCtr="0" anchor="b" bIns="91425" lIns="1371600" spcFirstLastPara="1" rIns="91425" wrap="square" tIns="91425">
            <a:noAutofit/>
          </a:bodyPr>
          <a:lstStyle/>
          <a:p>
            <a:pPr indent="-317500" lvl="0" marL="457200" rtl="0" algn="r">
              <a:spcBef>
                <a:spcPts val="0"/>
              </a:spcBef>
              <a:spcAft>
                <a:spcPts val="0"/>
              </a:spcAft>
              <a:buClr>
                <a:schemeClr val="dk1"/>
              </a:buClr>
              <a:buSzPts val="1400"/>
              <a:buFont typeface="Frank Ruhl Libre"/>
              <a:buChar char="-"/>
            </a:pPr>
            <a:r>
              <a:rPr lang="en" sz="1100">
                <a:solidFill>
                  <a:schemeClr val="dk1"/>
                </a:solidFill>
                <a:latin typeface="Frank Ruhl Libre"/>
                <a:ea typeface="Frank Ruhl Libre"/>
                <a:cs typeface="Frank Ruhl Libre"/>
                <a:sym typeface="Frank Ruhl Libre"/>
              </a:rPr>
              <a:t>Lots of competitors using similar marketing and brand strategies</a:t>
            </a:r>
            <a:endParaRPr sz="1100">
              <a:solidFill>
                <a:schemeClr val="dk1"/>
              </a:solidFill>
              <a:latin typeface="Frank Ruhl Libre"/>
              <a:ea typeface="Frank Ruhl Libre"/>
              <a:cs typeface="Frank Ruhl Libre"/>
              <a:sym typeface="Frank Ruhl Libre"/>
            </a:endParaRPr>
          </a:p>
          <a:p>
            <a:pPr indent="-298450" lvl="0" marL="457200" rtl="0" algn="r">
              <a:spcBef>
                <a:spcPts val="0"/>
              </a:spcBef>
              <a:spcAft>
                <a:spcPts val="0"/>
              </a:spcAft>
              <a:buClr>
                <a:schemeClr val="dk1"/>
              </a:buClr>
              <a:buSzPts val="1100"/>
              <a:buFont typeface="Frank Ruhl Libre"/>
              <a:buChar char="-"/>
            </a:pPr>
            <a:r>
              <a:rPr lang="en" sz="1100">
                <a:solidFill>
                  <a:schemeClr val="dk1"/>
                </a:solidFill>
                <a:latin typeface="Frank Ruhl Libre"/>
                <a:ea typeface="Frank Ruhl Libre"/>
                <a:cs typeface="Frank Ruhl Libre"/>
                <a:sym typeface="Frank Ruhl Libre"/>
              </a:rPr>
              <a:t>A lesser known brand in comparison to major drugstore brands.</a:t>
            </a:r>
            <a:r>
              <a:rPr lang="en" sz="1100">
                <a:solidFill>
                  <a:schemeClr val="dk1"/>
                </a:solidFill>
                <a:latin typeface="Frank Ruhl Libre"/>
                <a:ea typeface="Frank Ruhl Libre"/>
                <a:cs typeface="Frank Ruhl Libre"/>
                <a:sym typeface="Frank Ruhl Libre"/>
              </a:rPr>
              <a:t> </a:t>
            </a:r>
            <a:endParaRPr sz="1100">
              <a:solidFill>
                <a:schemeClr val="dk1"/>
              </a:solidFill>
              <a:latin typeface="Frank Ruhl Libre"/>
              <a:ea typeface="Frank Ruhl Libre"/>
              <a:cs typeface="Frank Ruhl Libre"/>
              <a:sym typeface="Frank Ruhl Libre"/>
            </a:endParaRPr>
          </a:p>
          <a:p>
            <a:pPr indent="0" lvl="0" marL="0" rtl="0" algn="r">
              <a:spcBef>
                <a:spcPts val="600"/>
              </a:spcBef>
              <a:spcAft>
                <a:spcPts val="600"/>
              </a:spcAft>
              <a:buNone/>
            </a:pPr>
            <a:r>
              <a:rPr b="1" lang="en">
                <a:solidFill>
                  <a:schemeClr val="dk1"/>
                </a:solidFill>
                <a:latin typeface="Frank Ruhl Libre"/>
                <a:ea typeface="Frank Ruhl Libre"/>
                <a:cs typeface="Frank Ruhl Libre"/>
                <a:sym typeface="Frank Ruhl Libre"/>
              </a:rPr>
              <a:t>THREATS</a:t>
            </a:r>
            <a:endParaRPr>
              <a:solidFill>
                <a:schemeClr val="dk1"/>
              </a:solidFill>
              <a:latin typeface="Frank Ruhl Libre"/>
              <a:ea typeface="Frank Ruhl Libre"/>
              <a:cs typeface="Frank Ruhl Libre"/>
              <a:sym typeface="Frank Ruhl Libre"/>
            </a:endParaRPr>
          </a:p>
        </p:txBody>
      </p:sp>
      <p:sp>
        <p:nvSpPr>
          <p:cNvPr id="174" name="Google Shape;174;p24"/>
          <p:cNvSpPr/>
          <p:nvPr/>
        </p:nvSpPr>
        <p:spPr>
          <a:xfrm>
            <a:off x="3270436" y="1623962"/>
            <a:ext cx="2417100" cy="2417100"/>
          </a:xfrm>
          <a:prstGeom prst="pie">
            <a:avLst>
              <a:gd fmla="val 10788866" name="adj1"/>
              <a:gd fmla="val 1620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rot="5400000">
            <a:off x="3452284" y="1623962"/>
            <a:ext cx="2417100" cy="24171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rot="10800000">
            <a:off x="3452284" y="1807427"/>
            <a:ext cx="2417100" cy="2417100"/>
          </a:xfrm>
          <a:prstGeom prst="pie">
            <a:avLst>
              <a:gd fmla="val 10788866"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rot="-5400000">
            <a:off x="3270436" y="1807427"/>
            <a:ext cx="2417100" cy="24171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3826910" y="2128151"/>
            <a:ext cx="260015" cy="422438"/>
          </a:xfrm>
          <a:prstGeom prst="rect">
            <a:avLst/>
          </a:prstGeom>
        </p:spPr>
        <p:txBody>
          <a:bodyPr>
            <a:prstTxWarp prst="textPlain"/>
          </a:bodyPr>
          <a:lstStyle/>
          <a:p>
            <a:pPr lvl="0" algn="ctr"/>
            <a:r>
              <a:rPr b="0" i="0">
                <a:ln>
                  <a:noFill/>
                </a:ln>
                <a:solidFill>
                  <a:schemeClr val="lt1"/>
                </a:solidFill>
                <a:latin typeface="Frank Ruhl Libre;300"/>
              </a:rPr>
              <a:t>S</a:t>
            </a:r>
          </a:p>
        </p:txBody>
      </p:sp>
      <p:sp>
        <p:nvSpPr>
          <p:cNvPr id="179" name="Google Shape;179;p24"/>
          <p:cNvSpPr/>
          <p:nvPr/>
        </p:nvSpPr>
        <p:spPr>
          <a:xfrm>
            <a:off x="4850126" y="2135870"/>
            <a:ext cx="545969" cy="407616"/>
          </a:xfrm>
          <a:prstGeom prst="rect">
            <a:avLst/>
          </a:prstGeom>
        </p:spPr>
        <p:txBody>
          <a:bodyPr>
            <a:prstTxWarp prst="textPlain"/>
          </a:bodyPr>
          <a:lstStyle/>
          <a:p>
            <a:pPr lvl="0" algn="ctr"/>
            <a:r>
              <a:rPr b="0" i="0">
                <a:ln>
                  <a:noFill/>
                </a:ln>
                <a:solidFill>
                  <a:schemeClr val="lt1"/>
                </a:solidFill>
                <a:latin typeface="Frank Ruhl Libre;300"/>
              </a:rPr>
              <a:t>W</a:t>
            </a:r>
          </a:p>
        </p:txBody>
      </p:sp>
      <p:sp>
        <p:nvSpPr>
          <p:cNvPr id="180" name="Google Shape;180;p24"/>
          <p:cNvSpPr/>
          <p:nvPr/>
        </p:nvSpPr>
        <p:spPr>
          <a:xfrm>
            <a:off x="3792324" y="3242373"/>
            <a:ext cx="363156" cy="422438"/>
          </a:xfrm>
          <a:prstGeom prst="rect">
            <a:avLst/>
          </a:prstGeom>
        </p:spPr>
        <p:txBody>
          <a:bodyPr>
            <a:prstTxWarp prst="textPlain"/>
          </a:bodyPr>
          <a:lstStyle/>
          <a:p>
            <a:pPr lvl="0" algn="ctr"/>
            <a:r>
              <a:rPr b="0" i="0">
                <a:ln>
                  <a:noFill/>
                </a:ln>
                <a:solidFill>
                  <a:schemeClr val="lt1"/>
                </a:solidFill>
                <a:latin typeface="Frank Ruhl Libre;300"/>
              </a:rPr>
              <a:t>O</a:t>
            </a:r>
          </a:p>
        </p:txBody>
      </p:sp>
      <p:sp>
        <p:nvSpPr>
          <p:cNvPr id="181" name="Google Shape;181;p24"/>
          <p:cNvSpPr/>
          <p:nvPr/>
        </p:nvSpPr>
        <p:spPr>
          <a:xfrm>
            <a:off x="4964384" y="3250093"/>
            <a:ext cx="327335" cy="407616"/>
          </a:xfrm>
          <a:prstGeom prst="rect">
            <a:avLst/>
          </a:prstGeom>
        </p:spPr>
        <p:txBody>
          <a:bodyPr>
            <a:prstTxWarp prst="textPlain"/>
          </a:bodyPr>
          <a:lstStyle/>
          <a:p>
            <a:pPr lvl="0" algn="ctr"/>
            <a:r>
              <a:rPr b="0" i="0">
                <a:ln>
                  <a:noFill/>
                </a:ln>
                <a:solidFill>
                  <a:schemeClr val="lt1"/>
                </a:solidFill>
                <a:latin typeface="Frank Ruhl Libre;300"/>
              </a:rPr>
              <a:t>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ctrTitle"/>
          </p:nvPr>
        </p:nvSpPr>
        <p:spPr>
          <a:xfrm>
            <a:off x="2828225" y="1834888"/>
            <a:ext cx="3487500" cy="831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2</a:t>
            </a:r>
            <a:r>
              <a:rPr lang="en"/>
              <a:t>.</a:t>
            </a:r>
            <a:br>
              <a:rPr lang="en"/>
            </a:br>
            <a:r>
              <a:rPr lang="en"/>
              <a:t>EXTRA RESOURCES</a:t>
            </a:r>
            <a:endParaRPr/>
          </a:p>
        </p:txBody>
      </p:sp>
      <p:sp>
        <p:nvSpPr>
          <p:cNvPr id="187" name="Google Shape;187;p25"/>
          <p:cNvSpPr txBox="1"/>
          <p:nvPr>
            <p:ph idx="1" type="subTitle"/>
          </p:nvPr>
        </p:nvSpPr>
        <p:spPr>
          <a:xfrm>
            <a:off x="2828225" y="2686913"/>
            <a:ext cx="3487500" cy="307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t>For Business Plans, Marketing Plans, Project Proposals, Lessons,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1041075"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Marketing Strategy</a:t>
            </a:r>
            <a:endParaRPr/>
          </a:p>
        </p:txBody>
      </p:sp>
      <p:sp>
        <p:nvSpPr>
          <p:cNvPr id="193" name="Google Shape;193;p26"/>
          <p:cNvSpPr txBox="1"/>
          <p:nvPr>
            <p:ph idx="1" type="body"/>
          </p:nvPr>
        </p:nvSpPr>
        <p:spPr>
          <a:xfrm>
            <a:off x="1041075" y="1342725"/>
            <a:ext cx="2199900" cy="278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Social Media</a:t>
            </a:r>
            <a:endParaRPr/>
          </a:p>
          <a:p>
            <a:pPr indent="-342900" lvl="0" marL="457200" rtl="0" algn="l">
              <a:spcBef>
                <a:spcPts val="800"/>
              </a:spcBef>
              <a:spcAft>
                <a:spcPts val="0"/>
              </a:spcAft>
              <a:buSzPts val="1800"/>
              <a:buChar char="▫"/>
            </a:pPr>
            <a:r>
              <a:rPr lang="en"/>
              <a:t>Create unique and engaging content</a:t>
            </a:r>
            <a:endParaRPr/>
          </a:p>
          <a:p>
            <a:pPr indent="-342900" lvl="0" marL="457200" rtl="0" algn="l">
              <a:spcBef>
                <a:spcPts val="0"/>
              </a:spcBef>
              <a:spcAft>
                <a:spcPts val="0"/>
              </a:spcAft>
              <a:buSzPts val="1800"/>
              <a:buChar char="▫"/>
            </a:pPr>
            <a:r>
              <a:rPr lang="en"/>
              <a:t>Post more </a:t>
            </a:r>
            <a:r>
              <a:rPr lang="en"/>
              <a:t>frequently</a:t>
            </a:r>
            <a:endParaRPr/>
          </a:p>
          <a:p>
            <a:pPr indent="-342900" lvl="0" marL="457200" rtl="0" algn="l">
              <a:spcBef>
                <a:spcPts val="0"/>
              </a:spcBef>
              <a:spcAft>
                <a:spcPts val="0"/>
              </a:spcAft>
              <a:buSzPts val="1800"/>
              <a:buChar char="▫"/>
            </a:pPr>
            <a:r>
              <a:rPr lang="en"/>
              <a:t>Cross-Promote Channels</a:t>
            </a:r>
            <a:endParaRPr/>
          </a:p>
        </p:txBody>
      </p:sp>
      <p:sp>
        <p:nvSpPr>
          <p:cNvPr id="194" name="Google Shape;194;p26"/>
          <p:cNvSpPr txBox="1"/>
          <p:nvPr>
            <p:ph idx="2" type="body"/>
          </p:nvPr>
        </p:nvSpPr>
        <p:spPr>
          <a:xfrm>
            <a:off x="3472073" y="1342725"/>
            <a:ext cx="2199900" cy="278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Content</a:t>
            </a:r>
            <a:endParaRPr/>
          </a:p>
          <a:p>
            <a:pPr indent="-342900" lvl="0" marL="457200" rtl="0" algn="l">
              <a:spcBef>
                <a:spcPts val="800"/>
              </a:spcBef>
              <a:spcAft>
                <a:spcPts val="0"/>
              </a:spcAft>
              <a:buSzPts val="1800"/>
              <a:buChar char="▫"/>
            </a:pPr>
            <a:r>
              <a:rPr lang="en"/>
              <a:t>Videos/tutorials on how to use their products</a:t>
            </a:r>
            <a:endParaRPr/>
          </a:p>
          <a:p>
            <a:pPr indent="-342900" lvl="0" marL="457200" rtl="0" algn="l">
              <a:spcBef>
                <a:spcPts val="0"/>
              </a:spcBef>
              <a:spcAft>
                <a:spcPts val="0"/>
              </a:spcAft>
              <a:buSzPts val="1800"/>
              <a:buChar char="▫"/>
            </a:pPr>
            <a:r>
              <a:rPr lang="en"/>
              <a:t>More organic content</a:t>
            </a:r>
            <a:endParaRPr/>
          </a:p>
        </p:txBody>
      </p:sp>
      <p:sp>
        <p:nvSpPr>
          <p:cNvPr id="195" name="Google Shape;195;p26"/>
          <p:cNvSpPr txBox="1"/>
          <p:nvPr>
            <p:ph idx="3" type="body"/>
          </p:nvPr>
        </p:nvSpPr>
        <p:spPr>
          <a:xfrm>
            <a:off x="5903071" y="1342725"/>
            <a:ext cx="2199900" cy="278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Collaborations with…</a:t>
            </a:r>
            <a:endParaRPr/>
          </a:p>
          <a:p>
            <a:pPr indent="-342900" lvl="0" marL="457200" rtl="0" algn="l">
              <a:spcBef>
                <a:spcPts val="800"/>
              </a:spcBef>
              <a:spcAft>
                <a:spcPts val="0"/>
              </a:spcAft>
              <a:buSzPts val="1800"/>
              <a:buChar char="▫"/>
            </a:pPr>
            <a:r>
              <a:rPr lang="en"/>
              <a:t>Influencers</a:t>
            </a:r>
            <a:endParaRPr/>
          </a:p>
          <a:p>
            <a:pPr indent="-342900" lvl="0" marL="457200" rtl="0" algn="l">
              <a:spcBef>
                <a:spcPts val="0"/>
              </a:spcBef>
              <a:spcAft>
                <a:spcPts val="0"/>
              </a:spcAft>
              <a:buSzPts val="1800"/>
              <a:buChar char="▫"/>
            </a:pPr>
            <a:r>
              <a:rPr lang="en"/>
              <a:t>Spas/Venues</a:t>
            </a:r>
            <a:endParaRPr/>
          </a:p>
          <a:p>
            <a:pPr indent="-342900" lvl="0" marL="457200" rtl="0" algn="l">
              <a:spcBef>
                <a:spcPts val="0"/>
              </a:spcBef>
              <a:spcAft>
                <a:spcPts val="0"/>
              </a:spcAft>
              <a:buSzPts val="1800"/>
              <a:buChar char="▫"/>
            </a:pPr>
            <a:r>
              <a:rPr lang="en"/>
              <a:t>Non-Profit </a:t>
            </a:r>
            <a:r>
              <a:rPr lang="en"/>
              <a:t>Organization</a:t>
            </a:r>
            <a:r>
              <a:rPr lang="en"/>
              <a:t>/ Good Cause</a:t>
            </a:r>
            <a:endParaRPr/>
          </a:p>
        </p:txBody>
      </p:sp>
      <p:sp>
        <p:nvSpPr>
          <p:cNvPr id="196" name="Google Shape;196;p26"/>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1041075"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Potential Expansion</a:t>
            </a:r>
            <a:endParaRPr/>
          </a:p>
        </p:txBody>
      </p:sp>
      <p:sp>
        <p:nvSpPr>
          <p:cNvPr id="202" name="Google Shape;202;p27"/>
          <p:cNvSpPr txBox="1"/>
          <p:nvPr>
            <p:ph idx="1" type="body"/>
          </p:nvPr>
        </p:nvSpPr>
        <p:spPr>
          <a:xfrm>
            <a:off x="1041075" y="1342725"/>
            <a:ext cx="7061700" cy="278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342900" lvl="0" marL="457200" rtl="0" algn="l">
              <a:spcBef>
                <a:spcPts val="800"/>
              </a:spcBef>
              <a:spcAft>
                <a:spcPts val="0"/>
              </a:spcAft>
              <a:buSzPts val="1800"/>
              <a:buChar char="▫"/>
            </a:pPr>
            <a:r>
              <a:rPr lang="en"/>
              <a:t>Since they are not in as many countries as their competitors, Burt’s Bees could potentially become more successful and well known if they sold in other regions of the world</a:t>
            </a:r>
            <a:endParaRPr/>
          </a:p>
          <a:p>
            <a:pPr indent="-342900" lvl="0" marL="457200" rtl="0" algn="l">
              <a:spcBef>
                <a:spcPts val="0"/>
              </a:spcBef>
              <a:spcAft>
                <a:spcPts val="0"/>
              </a:spcAft>
              <a:buSzPts val="1800"/>
              <a:buChar char="▫"/>
            </a:pPr>
            <a:r>
              <a:rPr lang="en"/>
              <a:t>By conducting </a:t>
            </a:r>
            <a:r>
              <a:rPr lang="en"/>
              <a:t>market</a:t>
            </a:r>
            <a:r>
              <a:rPr lang="en"/>
              <a:t> research on different regions, Burt’s Bees can effectively create a strategic marketing plan, and can even produce products that are catered to those specific consumers</a:t>
            </a:r>
            <a:endParaRPr/>
          </a:p>
        </p:txBody>
      </p:sp>
      <p:sp>
        <p:nvSpPr>
          <p:cNvPr id="203" name="Google Shape;203;p27"/>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1041150"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Sources</a:t>
            </a:r>
            <a:endParaRPr/>
          </a:p>
        </p:txBody>
      </p:sp>
      <p:sp>
        <p:nvSpPr>
          <p:cNvPr id="209" name="Google Shape;209;p28"/>
          <p:cNvSpPr txBox="1"/>
          <p:nvPr>
            <p:ph idx="1" type="body"/>
          </p:nvPr>
        </p:nvSpPr>
        <p:spPr>
          <a:xfrm>
            <a:off x="1041075" y="1342825"/>
            <a:ext cx="7061700" cy="2828100"/>
          </a:xfrm>
          <a:prstGeom prst="rect">
            <a:avLst/>
          </a:prstGeom>
        </p:spPr>
        <p:txBody>
          <a:bodyPr anchorCtr="0" anchor="t" bIns="0" lIns="0" spcFirstLastPara="1" rIns="0" wrap="square" tIns="0">
            <a:noAutofit/>
          </a:bodyPr>
          <a:lstStyle/>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Burt’s Bees | Home Page. (n.d.). Burt’s Bees. </a:t>
            </a:r>
            <a:r>
              <a:rPr lang="en" sz="1000" u="sng">
                <a:solidFill>
                  <a:schemeClr val="hlink"/>
                </a:solidFill>
                <a:latin typeface="Times New Roman"/>
                <a:ea typeface="Times New Roman"/>
                <a:cs typeface="Times New Roman"/>
                <a:sym typeface="Times New Roman"/>
                <a:hlinkClick r:id="rId3"/>
              </a:rPr>
              <a:t>https://www.burtsbees.com</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en" sz="1000">
                <a:latin typeface="Times New Roman"/>
                <a:ea typeface="Times New Roman"/>
                <a:cs typeface="Times New Roman"/>
                <a:sym typeface="Times New Roman"/>
              </a:rPr>
              <a:t>Brand Story Hero – Burt’s Bees. (2018, November 29). All Good Tales. https://allgoodtales.com/brand-story-hero-burts-bees/</a:t>
            </a:r>
            <a:r>
              <a:rPr lang="en" sz="1000">
                <a:latin typeface="Times New Roman"/>
                <a:ea typeface="Times New Roman"/>
                <a:cs typeface="Times New Roman"/>
                <a:sym typeface="Times New Roman"/>
              </a:rPr>
              <a:t>Statista. (2022, February 21). Cosmetics industry - Statistics &amp; Facts. </a:t>
            </a:r>
            <a:r>
              <a:rPr lang="en" sz="1000" u="sng">
                <a:solidFill>
                  <a:schemeClr val="hlink"/>
                </a:solidFill>
                <a:latin typeface="Times New Roman"/>
                <a:ea typeface="Times New Roman"/>
                <a:cs typeface="Times New Roman"/>
                <a:sym typeface="Times New Roman"/>
                <a:hlinkClick r:id="rId4"/>
              </a:rPr>
              <a:t>https://www.statista.com/topics/3137/cosmetics-industry/#topicHeader__wrapper</a:t>
            </a:r>
            <a:endParaRPr sz="1000">
              <a:latin typeface="Times New Roman"/>
              <a:ea typeface="Times New Roman"/>
              <a:cs typeface="Times New Roman"/>
              <a:sym typeface="Times New Roman"/>
            </a:endParaRPr>
          </a:p>
          <a:p>
            <a:pPr indent="-292100" lvl="0" marL="457200" rtl="0" algn="l">
              <a:spcBef>
                <a:spcPts val="0"/>
              </a:spcBef>
              <a:spcAft>
                <a:spcPts val="0"/>
              </a:spcAft>
              <a:buClr>
                <a:srgbClr val="000000"/>
              </a:buClr>
              <a:buSzPts val="1000"/>
              <a:buFont typeface="Times New Roman"/>
              <a:buChar char="-"/>
            </a:pPr>
            <a:r>
              <a:rPr i="1" lang="en" sz="1000">
                <a:solidFill>
                  <a:srgbClr val="000000"/>
                </a:solidFill>
                <a:latin typeface="Times New Roman"/>
                <a:ea typeface="Times New Roman"/>
                <a:cs typeface="Times New Roman"/>
                <a:sym typeface="Times New Roman"/>
              </a:rPr>
              <a:t>Burtsbees.com Traffic Analytics &amp; Market Share</a:t>
            </a:r>
            <a:r>
              <a:rPr lang="en" sz="1000">
                <a:solidFill>
                  <a:srgbClr val="000000"/>
                </a:solidFill>
                <a:latin typeface="Times New Roman"/>
                <a:ea typeface="Times New Roman"/>
                <a:cs typeface="Times New Roman"/>
                <a:sym typeface="Times New Roman"/>
              </a:rPr>
              <a:t>. Similarweb. (n.d.). Retrieved April 24, 2022, from https://www.similarweb.com/website/burtsbees.com/#social-media</a:t>
            </a:r>
            <a:endParaRPr sz="1000">
              <a:solidFill>
                <a:srgbClr val="000000"/>
              </a:solidFill>
              <a:latin typeface="Times New Roman"/>
              <a:ea typeface="Times New Roman"/>
              <a:cs typeface="Times New Roman"/>
              <a:sym typeface="Times New Roman"/>
            </a:endParaRPr>
          </a:p>
          <a:p>
            <a:pPr indent="-292100" lvl="0" marL="457200" rtl="0" algn="l">
              <a:spcBef>
                <a:spcPts val="0"/>
              </a:spcBef>
              <a:spcAft>
                <a:spcPts val="0"/>
              </a:spcAft>
              <a:buClr>
                <a:srgbClr val="000000"/>
              </a:buClr>
              <a:buSzPts val="1000"/>
              <a:buFont typeface="Times New Roman"/>
              <a:buChar char="-"/>
            </a:pPr>
            <a:r>
              <a:rPr i="1" lang="en" sz="1000">
                <a:solidFill>
                  <a:srgbClr val="000000"/>
                </a:solidFill>
                <a:latin typeface="Times New Roman"/>
                <a:ea typeface="Times New Roman"/>
                <a:cs typeface="Times New Roman"/>
                <a:sym typeface="Times New Roman"/>
              </a:rPr>
              <a:t>Home Page</a:t>
            </a:r>
            <a:r>
              <a:rPr lang="en" sz="1000">
                <a:solidFill>
                  <a:srgbClr val="000000"/>
                </a:solidFill>
                <a:latin typeface="Times New Roman"/>
                <a:ea typeface="Times New Roman"/>
                <a:cs typeface="Times New Roman"/>
                <a:sym typeface="Times New Roman"/>
              </a:rPr>
              <a:t>. Burt's Bees. (n.d.). Retrieved April 24, 2022, from https://www.burtsbees.com/</a:t>
            </a:r>
            <a:endParaRPr sz="1000">
              <a:solidFill>
                <a:srgbClr val="000000"/>
              </a:solidFill>
              <a:latin typeface="Times New Roman"/>
              <a:ea typeface="Times New Roman"/>
              <a:cs typeface="Times New Roman"/>
              <a:sym typeface="Times New Roman"/>
            </a:endParaRPr>
          </a:p>
          <a:p>
            <a:pPr indent="-292100" lvl="0" marL="457200" rtl="0" algn="l">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Kahn, H. (2021, October 28). </a:t>
            </a:r>
            <a:r>
              <a:rPr i="1" lang="en" sz="1000">
                <a:solidFill>
                  <a:srgbClr val="000000"/>
                </a:solidFill>
                <a:latin typeface="Times New Roman"/>
                <a:ea typeface="Times New Roman"/>
                <a:cs typeface="Times New Roman"/>
                <a:sym typeface="Times New Roman"/>
              </a:rPr>
              <a:t>This bestselling Burt's bees skincare set is the perfect stocking stuffer</a:t>
            </a:r>
            <a:r>
              <a:rPr lang="en" sz="1000">
                <a:solidFill>
                  <a:srgbClr val="000000"/>
                </a:solidFill>
                <a:latin typeface="Times New Roman"/>
                <a:ea typeface="Times New Roman"/>
                <a:cs typeface="Times New Roman"/>
                <a:sym typeface="Times New Roman"/>
              </a:rPr>
              <a:t>. Us Weekly. Retrieved April 24, 2022, from https://www.usmagazine.com/shop-with-us/news/score-this-bestselling-skincare-set-from-burts-bees-before-it-sells-out/</a:t>
            </a:r>
            <a:endParaRPr sz="1000">
              <a:solidFill>
                <a:srgbClr val="000000"/>
              </a:solidFill>
              <a:latin typeface="Times New Roman"/>
              <a:ea typeface="Times New Roman"/>
              <a:cs typeface="Times New Roman"/>
              <a:sym typeface="Times New Roman"/>
            </a:endParaRPr>
          </a:p>
          <a:p>
            <a:pPr indent="-292100" lvl="0" marL="457200" rtl="0" algn="l">
              <a:spcBef>
                <a:spcPts val="0"/>
              </a:spcBef>
              <a:spcAft>
                <a:spcPts val="0"/>
              </a:spcAft>
              <a:buClr>
                <a:srgbClr val="000000"/>
              </a:buClr>
              <a:buSzPts val="1000"/>
              <a:buFont typeface="Times New Roman"/>
              <a:buChar char="-"/>
            </a:pPr>
            <a:r>
              <a:rPr i="1" lang="en" sz="1000">
                <a:solidFill>
                  <a:srgbClr val="000000"/>
                </a:solidFill>
                <a:latin typeface="Times New Roman"/>
                <a:ea typeface="Times New Roman"/>
                <a:cs typeface="Times New Roman"/>
                <a:sym typeface="Times New Roman"/>
              </a:rPr>
              <a:t>U.S. skin care market</a:t>
            </a:r>
            <a:r>
              <a:rPr lang="en" sz="1000">
                <a:solidFill>
                  <a:srgbClr val="000000"/>
                </a:solidFill>
                <a:latin typeface="Times New Roman"/>
                <a:ea typeface="Times New Roman"/>
                <a:cs typeface="Times New Roman"/>
                <a:sym typeface="Times New Roman"/>
              </a:rPr>
              <a:t>. Statista. Retrieved April 24, 2022, from https://www.statista.com/topics/4517/us-skin-care-market/#dossierKeyfigures https://www.burtsbees.com/ https://www.usmagazine.com/shop-with-us/news/score-this-bestselling-skincare-set-from-burts-bees-before-it-sells-out/ https://www.similarweb.com/website/burtsbees.com/#social-media</a:t>
            </a:r>
            <a:endParaRPr sz="1000">
              <a:latin typeface="Times New Roman"/>
              <a:ea typeface="Times New Roman"/>
              <a:cs typeface="Times New Roman"/>
              <a:sym typeface="Times New Roman"/>
            </a:endParaRPr>
          </a:p>
          <a:p>
            <a:pPr indent="-292100" lvl="0" marL="457200" rtl="0" algn="l">
              <a:spcBef>
                <a:spcPts val="0"/>
              </a:spcBef>
              <a:spcAft>
                <a:spcPts val="0"/>
              </a:spcAft>
              <a:buClr>
                <a:srgbClr val="000000"/>
              </a:buClr>
              <a:buSzPts val="1000"/>
              <a:buFont typeface="Times New Roman"/>
              <a:buChar char="-"/>
            </a:pPr>
            <a:r>
              <a:rPr lang="en" sz="1000">
                <a:solidFill>
                  <a:srgbClr val="000000"/>
                </a:solidFill>
                <a:latin typeface="Times New Roman"/>
                <a:ea typeface="Times New Roman"/>
                <a:cs typeface="Times New Roman"/>
                <a:sym typeface="Times New Roman"/>
              </a:rPr>
              <a:t>Statistica Research Development. (2022, February 16). </a:t>
            </a:r>
            <a:r>
              <a:rPr i="1" lang="en" sz="1000">
                <a:solidFill>
                  <a:srgbClr val="000000"/>
                </a:solidFill>
                <a:latin typeface="Times New Roman"/>
                <a:ea typeface="Times New Roman"/>
                <a:cs typeface="Times New Roman"/>
                <a:sym typeface="Times New Roman"/>
              </a:rPr>
              <a:t>Topic: U.S. skin care market</a:t>
            </a:r>
            <a:r>
              <a:rPr lang="en" sz="1000">
                <a:solidFill>
                  <a:srgbClr val="000000"/>
                </a:solidFill>
                <a:latin typeface="Times New Roman"/>
                <a:ea typeface="Times New Roman"/>
                <a:cs typeface="Times New Roman"/>
                <a:sym typeface="Times New Roman"/>
              </a:rPr>
              <a:t>. Statista. Retrieved April 2, 2022, from https://www.statista.com/topics/4517/us-skin-care-market/#topicHeader__wrapper </a:t>
            </a:r>
            <a:endParaRPr sz="1000">
              <a:solidFill>
                <a:srgbClr val="000000"/>
              </a:solidFill>
              <a:latin typeface="Times New Roman"/>
              <a:ea typeface="Times New Roman"/>
              <a:cs typeface="Times New Roman"/>
              <a:sym typeface="Times New Roman"/>
            </a:endParaRPr>
          </a:p>
          <a:p>
            <a:pPr indent="-292100" lvl="0" marL="457200" rtl="0" algn="l">
              <a:spcBef>
                <a:spcPts val="0"/>
              </a:spcBef>
              <a:spcAft>
                <a:spcPts val="0"/>
              </a:spcAft>
              <a:buClr>
                <a:srgbClr val="000000"/>
              </a:buClr>
              <a:buSzPts val="1000"/>
              <a:buFont typeface="Times New Roman"/>
              <a:buChar char="-"/>
            </a:pPr>
            <a:r>
              <a:t/>
            </a:r>
            <a:endParaRPr sz="1000">
              <a:solidFill>
                <a:srgbClr val="000000"/>
              </a:solidFill>
              <a:latin typeface="Times New Roman"/>
              <a:ea typeface="Times New Roman"/>
              <a:cs typeface="Times New Roman"/>
              <a:sym typeface="Times New Roman"/>
            </a:endParaRPr>
          </a:p>
          <a:p>
            <a:pPr indent="0" lvl="0" marL="0" rtl="0" algn="l">
              <a:spcBef>
                <a:spcPts val="1200"/>
              </a:spcBef>
              <a:spcAft>
                <a:spcPts val="800"/>
              </a:spcAft>
              <a:buNone/>
            </a:pPr>
            <a:r>
              <a:t/>
            </a:r>
            <a:endParaRPr sz="1000"/>
          </a:p>
        </p:txBody>
      </p:sp>
      <p:sp>
        <p:nvSpPr>
          <p:cNvPr id="210" name="Google Shape;210;p28"/>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ctrTitle"/>
          </p:nvPr>
        </p:nvSpPr>
        <p:spPr>
          <a:xfrm>
            <a:off x="2828225" y="1834888"/>
            <a:ext cx="3487500" cy="831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Secondary Research </a:t>
            </a:r>
            <a:endParaRPr/>
          </a:p>
        </p:txBody>
      </p:sp>
      <p:sp>
        <p:nvSpPr>
          <p:cNvPr id="77" name="Google Shape;77;p14"/>
          <p:cNvSpPr txBox="1"/>
          <p:nvPr>
            <p:ph idx="1" type="subTitle"/>
          </p:nvPr>
        </p:nvSpPr>
        <p:spPr>
          <a:xfrm>
            <a:off x="2828225" y="2686913"/>
            <a:ext cx="3487500" cy="307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1041150"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300"/>
              <a:t>Product </a:t>
            </a:r>
            <a:r>
              <a:rPr lang="en" sz="2300"/>
              <a:t>Category Research </a:t>
            </a:r>
            <a:r>
              <a:rPr lang="en" sz="2300"/>
              <a:t> </a:t>
            </a:r>
            <a:endParaRPr sz="2300"/>
          </a:p>
        </p:txBody>
      </p:sp>
      <p:sp>
        <p:nvSpPr>
          <p:cNvPr id="83" name="Google Shape;83;p15"/>
          <p:cNvSpPr txBox="1"/>
          <p:nvPr>
            <p:ph idx="1" type="body"/>
          </p:nvPr>
        </p:nvSpPr>
        <p:spPr>
          <a:xfrm>
            <a:off x="1041150" y="1342725"/>
            <a:ext cx="7061700" cy="2828100"/>
          </a:xfrm>
          <a:prstGeom prst="rect">
            <a:avLst/>
          </a:prstGeom>
          <a:ln cap="flat" cmpd="sng" w="19050">
            <a:solidFill>
              <a:schemeClr val="accent5"/>
            </a:solidFill>
            <a:prstDash val="dashDot"/>
            <a:round/>
            <a:headEnd len="sm" w="sm" type="none"/>
            <a:tailEnd len="sm" w="sm" type="none"/>
          </a:ln>
        </p:spPr>
        <p:txBody>
          <a:bodyPr anchorCtr="0" anchor="t" bIns="0" lIns="0" spcFirstLastPara="1" rIns="0" wrap="square" tIns="0">
            <a:noAutofit/>
          </a:bodyPr>
          <a:lstStyle/>
          <a:p>
            <a:pPr indent="0" lvl="0" marL="457200" rtl="0" algn="l">
              <a:lnSpc>
                <a:spcPct val="106000"/>
              </a:lnSpc>
              <a:spcBef>
                <a:spcPts val="1200"/>
              </a:spcBef>
              <a:spcAft>
                <a:spcPts val="0"/>
              </a:spcAft>
              <a:buNone/>
            </a:pPr>
            <a:r>
              <a:rPr i="1" lang="en" sz="1200" u="sng">
                <a:solidFill>
                  <a:srgbClr val="000000"/>
                </a:solidFill>
                <a:latin typeface="Montserrat"/>
                <a:ea typeface="Montserrat"/>
                <a:cs typeface="Montserrat"/>
                <a:sym typeface="Montserrat"/>
              </a:rPr>
              <a:t>How much revenue does the product category (or industry) generate?</a:t>
            </a:r>
            <a:endParaRPr i="1" sz="1200" u="sng">
              <a:solidFill>
                <a:srgbClr val="000000"/>
              </a:solidFill>
              <a:latin typeface="Montserrat"/>
              <a:ea typeface="Montserrat"/>
              <a:cs typeface="Montserrat"/>
              <a:sym typeface="Montserrat"/>
            </a:endParaRPr>
          </a:p>
          <a:p>
            <a:pPr indent="-304800" lvl="0" marL="457200" rtl="0" algn="l">
              <a:lnSpc>
                <a:spcPct val="106000"/>
              </a:lnSpc>
              <a:spcBef>
                <a:spcPts val="1200"/>
              </a:spcBef>
              <a:spcAft>
                <a:spcPts val="0"/>
              </a:spcAft>
              <a:buClr>
                <a:srgbClr val="000000"/>
              </a:buClr>
              <a:buSzPts val="1200"/>
              <a:buFont typeface="Montserrat"/>
              <a:buChar char="❖"/>
            </a:pPr>
            <a:r>
              <a:rPr lang="en" sz="1200">
                <a:solidFill>
                  <a:srgbClr val="000000"/>
                </a:solidFill>
                <a:latin typeface="Montserrat"/>
                <a:ea typeface="Montserrat"/>
                <a:cs typeface="Montserrat"/>
                <a:sym typeface="Montserrat"/>
              </a:rPr>
              <a:t>Burt’s Bees creates </a:t>
            </a:r>
            <a:r>
              <a:rPr lang="en" sz="1200">
                <a:solidFill>
                  <a:srgbClr val="000000"/>
                </a:solidFill>
                <a:highlight>
                  <a:schemeClr val="accent4"/>
                </a:highlight>
                <a:latin typeface="Montserrat"/>
                <a:ea typeface="Montserrat"/>
                <a:cs typeface="Montserrat"/>
                <a:sym typeface="Montserrat"/>
              </a:rPr>
              <a:t>6.7 Billion </a:t>
            </a:r>
            <a:r>
              <a:rPr lang="en" sz="1200">
                <a:solidFill>
                  <a:srgbClr val="000000"/>
                </a:solidFill>
                <a:latin typeface="Montserrat"/>
                <a:ea typeface="Montserrat"/>
                <a:cs typeface="Montserrat"/>
                <a:sym typeface="Montserrat"/>
              </a:rPr>
              <a:t>in revenue each year. </a:t>
            </a:r>
            <a:endParaRPr sz="1200">
              <a:solidFill>
                <a:srgbClr val="000000"/>
              </a:solidFill>
              <a:latin typeface="Montserrat"/>
              <a:ea typeface="Montserrat"/>
              <a:cs typeface="Montserrat"/>
              <a:sym typeface="Montserrat"/>
            </a:endParaRPr>
          </a:p>
          <a:p>
            <a:pPr indent="-304800" lvl="0" marL="457200" rtl="0" algn="l">
              <a:lnSpc>
                <a:spcPct val="106000"/>
              </a:lnSpc>
              <a:spcBef>
                <a:spcPts val="0"/>
              </a:spcBef>
              <a:spcAft>
                <a:spcPts val="0"/>
              </a:spcAft>
              <a:buClr>
                <a:srgbClr val="000000"/>
              </a:buClr>
              <a:buSzPts val="1200"/>
              <a:buFont typeface="Montserrat"/>
              <a:buChar char="❖"/>
            </a:pPr>
            <a:r>
              <a:rPr lang="en" sz="1200">
                <a:solidFill>
                  <a:srgbClr val="000000"/>
                </a:solidFill>
                <a:latin typeface="Montserrat"/>
                <a:ea typeface="Montserrat"/>
                <a:cs typeface="Montserrat"/>
                <a:sym typeface="Montserrat"/>
              </a:rPr>
              <a:t>The industry itself reaches </a:t>
            </a:r>
            <a:r>
              <a:rPr lang="en" sz="1200">
                <a:solidFill>
                  <a:srgbClr val="000000"/>
                </a:solidFill>
                <a:highlight>
                  <a:schemeClr val="accent4"/>
                </a:highlight>
                <a:latin typeface="Montserrat"/>
                <a:ea typeface="Montserrat"/>
                <a:cs typeface="Montserrat"/>
                <a:sym typeface="Montserrat"/>
              </a:rPr>
              <a:t>100.13+ Billion</a:t>
            </a:r>
            <a:r>
              <a:rPr lang="en" sz="1200">
                <a:solidFill>
                  <a:srgbClr val="000000"/>
                </a:solidFill>
                <a:latin typeface="Montserrat"/>
                <a:ea typeface="Montserrat"/>
                <a:cs typeface="Montserrat"/>
                <a:sym typeface="Montserrat"/>
              </a:rPr>
              <a:t>.</a:t>
            </a:r>
            <a:endParaRPr sz="1200">
              <a:solidFill>
                <a:srgbClr val="000000"/>
              </a:solidFill>
              <a:latin typeface="Montserrat"/>
              <a:ea typeface="Montserrat"/>
              <a:cs typeface="Montserrat"/>
              <a:sym typeface="Montserrat"/>
            </a:endParaRPr>
          </a:p>
          <a:p>
            <a:pPr indent="0" lvl="0" marL="457200" rtl="0" algn="l">
              <a:lnSpc>
                <a:spcPct val="106000"/>
              </a:lnSpc>
              <a:spcBef>
                <a:spcPts val="1200"/>
              </a:spcBef>
              <a:spcAft>
                <a:spcPts val="0"/>
              </a:spcAft>
              <a:buNone/>
            </a:pPr>
            <a:r>
              <a:rPr i="1" lang="en" sz="1200" u="sng">
                <a:solidFill>
                  <a:srgbClr val="000000"/>
                </a:solidFill>
                <a:latin typeface="Montserrat"/>
                <a:ea typeface="Montserrat"/>
                <a:cs typeface="Montserrat"/>
                <a:sym typeface="Montserrat"/>
              </a:rPr>
              <a:t>Impacting performance for the beauty industry:</a:t>
            </a:r>
            <a:endParaRPr i="1" sz="1200" u="sng">
              <a:solidFill>
                <a:srgbClr val="000000"/>
              </a:solidFill>
              <a:latin typeface="Montserrat"/>
              <a:ea typeface="Montserrat"/>
              <a:cs typeface="Montserrat"/>
              <a:sym typeface="Montserrat"/>
            </a:endParaRPr>
          </a:p>
          <a:p>
            <a:pPr indent="-304800" lvl="0" marL="457200" rtl="0" algn="l">
              <a:lnSpc>
                <a:spcPct val="106000"/>
              </a:lnSpc>
              <a:spcBef>
                <a:spcPts val="1200"/>
              </a:spcBef>
              <a:spcAft>
                <a:spcPts val="0"/>
              </a:spcAft>
              <a:buClr>
                <a:srgbClr val="000000"/>
              </a:buClr>
              <a:buSzPts val="1200"/>
              <a:buFont typeface="Montserrat"/>
              <a:buChar char="❖"/>
            </a:pPr>
            <a:r>
              <a:rPr lang="en" sz="1200">
                <a:solidFill>
                  <a:srgbClr val="000000"/>
                </a:solidFill>
                <a:latin typeface="Montserrat"/>
                <a:ea typeface="Montserrat"/>
                <a:cs typeface="Montserrat"/>
                <a:sym typeface="Montserrat"/>
              </a:rPr>
              <a:t> Keeping up with upcoming trends</a:t>
            </a:r>
            <a:endParaRPr sz="1200">
              <a:solidFill>
                <a:srgbClr val="000000"/>
              </a:solidFill>
              <a:latin typeface="Montserrat"/>
              <a:ea typeface="Montserrat"/>
              <a:cs typeface="Montserrat"/>
              <a:sym typeface="Montserrat"/>
            </a:endParaRPr>
          </a:p>
          <a:p>
            <a:pPr indent="-304800" lvl="1" marL="914400" rtl="0" algn="l">
              <a:lnSpc>
                <a:spcPct val="106000"/>
              </a:lnSpc>
              <a:spcBef>
                <a:spcPts val="0"/>
              </a:spcBef>
              <a:spcAft>
                <a:spcPts val="0"/>
              </a:spcAft>
              <a:buClr>
                <a:srgbClr val="000000"/>
              </a:buClr>
              <a:buSzPts val="1200"/>
              <a:buFont typeface="Montserrat"/>
              <a:buChar char="➢"/>
            </a:pPr>
            <a:r>
              <a:rPr lang="en" sz="1200">
                <a:solidFill>
                  <a:srgbClr val="000000"/>
                </a:solidFill>
                <a:highlight>
                  <a:schemeClr val="accent4"/>
                </a:highlight>
                <a:latin typeface="Montserrat"/>
                <a:ea typeface="Montserrat"/>
                <a:cs typeface="Montserrat"/>
                <a:sym typeface="Montserrat"/>
              </a:rPr>
              <a:t>Anti-aging skincare</a:t>
            </a:r>
            <a:r>
              <a:rPr lang="en" sz="1200">
                <a:solidFill>
                  <a:srgbClr val="000000"/>
                </a:solidFill>
                <a:latin typeface="Montserrat"/>
                <a:ea typeface="Montserrat"/>
                <a:cs typeface="Montserrat"/>
                <a:sym typeface="Montserrat"/>
              </a:rPr>
              <a:t> is projected to increase substantially between 2020-2026.</a:t>
            </a:r>
            <a:endParaRPr sz="1200">
              <a:solidFill>
                <a:srgbClr val="000000"/>
              </a:solidFill>
              <a:latin typeface="Montserrat"/>
              <a:ea typeface="Montserrat"/>
              <a:cs typeface="Montserrat"/>
              <a:sym typeface="Montserrat"/>
            </a:endParaRPr>
          </a:p>
          <a:p>
            <a:pPr indent="-304800" lvl="0" marL="457200" rtl="0" algn="l">
              <a:lnSpc>
                <a:spcPct val="106000"/>
              </a:lnSpc>
              <a:spcBef>
                <a:spcPts val="0"/>
              </a:spcBef>
              <a:spcAft>
                <a:spcPts val="0"/>
              </a:spcAft>
              <a:buClr>
                <a:srgbClr val="000000"/>
              </a:buClr>
              <a:buSzPts val="1200"/>
              <a:buFont typeface="Montserrat"/>
              <a:buChar char="❖"/>
            </a:pPr>
            <a:r>
              <a:rPr lang="en" sz="1200">
                <a:solidFill>
                  <a:srgbClr val="000000"/>
                </a:solidFill>
                <a:latin typeface="Montserrat"/>
                <a:ea typeface="Montserrat"/>
                <a:cs typeface="Montserrat"/>
                <a:sym typeface="Montserrat"/>
              </a:rPr>
              <a:t>Authenticity of what they are claiming to sell (cruelty free, all natural products, etc.)</a:t>
            </a:r>
            <a:endParaRPr sz="1200">
              <a:solidFill>
                <a:srgbClr val="000000"/>
              </a:solidFill>
              <a:latin typeface="Montserrat"/>
              <a:ea typeface="Montserrat"/>
              <a:cs typeface="Montserrat"/>
              <a:sym typeface="Montserrat"/>
            </a:endParaRPr>
          </a:p>
          <a:p>
            <a:pPr indent="-304800" lvl="1" marL="914400" rtl="0" algn="l">
              <a:lnSpc>
                <a:spcPct val="106000"/>
              </a:lnSpc>
              <a:spcBef>
                <a:spcPts val="0"/>
              </a:spcBef>
              <a:spcAft>
                <a:spcPts val="0"/>
              </a:spcAft>
              <a:buClr>
                <a:srgbClr val="000000"/>
              </a:buClr>
              <a:buSzPts val="1200"/>
              <a:buFont typeface="Montserrat"/>
              <a:buChar char="➢"/>
            </a:pPr>
            <a:r>
              <a:rPr lang="en" sz="1200">
                <a:solidFill>
                  <a:srgbClr val="000000"/>
                </a:solidFill>
                <a:latin typeface="Montserrat"/>
                <a:ea typeface="Montserrat"/>
                <a:cs typeface="Montserrat"/>
                <a:sym typeface="Montserrat"/>
              </a:rPr>
              <a:t>Is it claiming to be all natural when it isn't?</a:t>
            </a:r>
            <a:endParaRPr sz="1200">
              <a:solidFill>
                <a:srgbClr val="000000"/>
              </a:solidFill>
              <a:latin typeface="Montserrat"/>
              <a:ea typeface="Montserrat"/>
              <a:cs typeface="Montserrat"/>
              <a:sym typeface="Montserrat"/>
            </a:endParaRPr>
          </a:p>
          <a:p>
            <a:pPr indent="-304800" lvl="1" marL="914400" rtl="0" algn="l">
              <a:lnSpc>
                <a:spcPct val="106000"/>
              </a:lnSpc>
              <a:spcBef>
                <a:spcPts val="0"/>
              </a:spcBef>
              <a:spcAft>
                <a:spcPts val="0"/>
              </a:spcAft>
              <a:buClr>
                <a:srgbClr val="000000"/>
              </a:buClr>
              <a:buSzPts val="1200"/>
              <a:buFont typeface="Montserrat"/>
              <a:buChar char="➢"/>
            </a:pPr>
            <a:r>
              <a:rPr lang="en" sz="1200">
                <a:solidFill>
                  <a:srgbClr val="000000"/>
                </a:solidFill>
                <a:highlight>
                  <a:schemeClr val="accent4"/>
                </a:highlight>
                <a:latin typeface="Montserrat"/>
                <a:ea typeface="Montserrat"/>
                <a:cs typeface="Montserrat"/>
                <a:sym typeface="Montserrat"/>
              </a:rPr>
              <a:t>Greenwashing</a:t>
            </a:r>
            <a:r>
              <a:rPr lang="en" sz="1200">
                <a:solidFill>
                  <a:srgbClr val="000000"/>
                </a:solidFill>
                <a:latin typeface="Montserrat"/>
                <a:ea typeface="Montserrat"/>
                <a:cs typeface="Montserrat"/>
                <a:sym typeface="Montserrat"/>
              </a:rPr>
              <a:t>*</a:t>
            </a:r>
            <a:endParaRPr sz="1200">
              <a:solidFill>
                <a:srgbClr val="000000"/>
              </a:solidFill>
              <a:latin typeface="Montserrat"/>
              <a:ea typeface="Montserrat"/>
              <a:cs typeface="Montserrat"/>
              <a:sym typeface="Montserrat"/>
            </a:endParaRPr>
          </a:p>
        </p:txBody>
      </p:sp>
      <p:sp>
        <p:nvSpPr>
          <p:cNvPr id="84" name="Google Shape;84;p15"/>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1041150"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Who, Why, and </a:t>
            </a:r>
            <a:r>
              <a:rPr lang="en"/>
              <a:t>Competitors</a:t>
            </a:r>
            <a:r>
              <a:rPr lang="en"/>
              <a:t> </a:t>
            </a:r>
            <a:endParaRPr/>
          </a:p>
        </p:txBody>
      </p:sp>
      <p:sp>
        <p:nvSpPr>
          <p:cNvPr id="90" name="Google Shape;90;p16"/>
          <p:cNvSpPr txBox="1"/>
          <p:nvPr>
            <p:ph idx="1" type="body"/>
          </p:nvPr>
        </p:nvSpPr>
        <p:spPr>
          <a:xfrm>
            <a:off x="1041150" y="1342725"/>
            <a:ext cx="7061700" cy="3022500"/>
          </a:xfrm>
          <a:prstGeom prst="rect">
            <a:avLst/>
          </a:prstGeom>
          <a:ln cap="flat" cmpd="sng" w="19050">
            <a:solidFill>
              <a:schemeClr val="accent5"/>
            </a:solidFill>
            <a:prstDash val="dashDot"/>
            <a:round/>
            <a:headEnd len="sm" w="sm" type="none"/>
            <a:tailEnd len="sm" w="sm" type="none"/>
          </a:ln>
        </p:spPr>
        <p:txBody>
          <a:bodyPr anchorCtr="0" anchor="t" bIns="0" lIns="0" spcFirstLastPara="1" rIns="0" wrap="square" tIns="0">
            <a:noAutofit/>
          </a:bodyPr>
          <a:lstStyle/>
          <a:p>
            <a:pPr indent="457200" lvl="0" marL="0" rtl="0" algn="l">
              <a:spcBef>
                <a:spcPts val="0"/>
              </a:spcBef>
              <a:spcAft>
                <a:spcPts val="0"/>
              </a:spcAft>
              <a:buNone/>
            </a:pPr>
            <a:r>
              <a:rPr i="1" lang="en" sz="1200" u="sng">
                <a:solidFill>
                  <a:srgbClr val="000000"/>
                </a:solidFill>
                <a:latin typeface="Montserrat Light"/>
                <a:ea typeface="Montserrat Light"/>
                <a:cs typeface="Montserrat Light"/>
                <a:sym typeface="Montserrat Light"/>
              </a:rPr>
              <a:t>Who typically consumes this product and who are they targeting?</a:t>
            </a:r>
            <a:r>
              <a:rPr lang="en" sz="1200">
                <a:solidFill>
                  <a:srgbClr val="000000"/>
                </a:solidFill>
                <a:latin typeface="Montserrat Light"/>
                <a:ea typeface="Montserrat Light"/>
                <a:cs typeface="Montserrat Light"/>
                <a:sym typeface="Montserrat Light"/>
              </a:rPr>
              <a:t> </a:t>
            </a:r>
            <a:endParaRPr sz="1200">
              <a:solidFill>
                <a:srgbClr val="000000"/>
              </a:solidFill>
              <a:latin typeface="Montserrat Light"/>
              <a:ea typeface="Montserrat Light"/>
              <a:cs typeface="Montserrat Light"/>
              <a:sym typeface="Montserrat Light"/>
            </a:endParaRPr>
          </a:p>
          <a:p>
            <a:pPr indent="-304800" lvl="0" marL="457200" rtl="0" algn="l">
              <a:spcBef>
                <a:spcPts val="800"/>
              </a:spcBef>
              <a:spcAft>
                <a:spcPts val="0"/>
              </a:spcAft>
              <a:buClr>
                <a:srgbClr val="000000"/>
              </a:buClr>
              <a:buSzPts val="1200"/>
              <a:buFont typeface="Montserrat Light"/>
              <a:buChar char="❖"/>
            </a:pPr>
            <a:r>
              <a:rPr lang="en" sz="1200">
                <a:solidFill>
                  <a:srgbClr val="000000"/>
                </a:solidFill>
                <a:highlight>
                  <a:schemeClr val="accent4"/>
                </a:highlight>
                <a:latin typeface="Montserrat Light"/>
                <a:ea typeface="Montserrat Light"/>
                <a:cs typeface="Montserrat Light"/>
                <a:sym typeface="Montserrat Light"/>
              </a:rPr>
              <a:t>Gen Z, </a:t>
            </a:r>
            <a:r>
              <a:rPr lang="en" sz="1200">
                <a:solidFill>
                  <a:srgbClr val="000000"/>
                </a:solidFill>
                <a:highlight>
                  <a:schemeClr val="accent4"/>
                </a:highlight>
                <a:latin typeface="Montserrat Light"/>
                <a:ea typeface="Montserrat Light"/>
                <a:cs typeface="Montserrat Light"/>
                <a:sym typeface="Montserrat Light"/>
              </a:rPr>
              <a:t>Millennials</a:t>
            </a:r>
            <a:r>
              <a:rPr lang="en" sz="1200">
                <a:solidFill>
                  <a:srgbClr val="000000"/>
                </a:solidFill>
                <a:highlight>
                  <a:schemeClr val="accent4"/>
                </a:highlight>
                <a:latin typeface="Montserrat Light"/>
                <a:ea typeface="Montserrat Light"/>
                <a:cs typeface="Montserrat Light"/>
                <a:sym typeface="Montserrat Light"/>
              </a:rPr>
              <a:t>, and Boomers</a:t>
            </a:r>
            <a:r>
              <a:rPr lang="en" sz="1200">
                <a:solidFill>
                  <a:srgbClr val="000000"/>
                </a:solidFill>
                <a:latin typeface="Montserrat Light"/>
                <a:ea typeface="Montserrat Light"/>
                <a:cs typeface="Montserrat Light"/>
                <a:sym typeface="Montserrat Light"/>
              </a:rPr>
              <a:t>. Specifically women who have a preference for vegan/cruelty free products in adolescence through mid 40’s. </a:t>
            </a:r>
            <a:endParaRPr sz="1200">
              <a:solidFill>
                <a:srgbClr val="000000"/>
              </a:solidFill>
              <a:latin typeface="Montserrat Light"/>
              <a:ea typeface="Montserrat Light"/>
              <a:cs typeface="Montserrat Light"/>
              <a:sym typeface="Montserrat Light"/>
            </a:endParaRPr>
          </a:p>
          <a:p>
            <a:pPr indent="457200" lvl="0" marL="0" rtl="0" algn="l">
              <a:lnSpc>
                <a:spcPct val="106000"/>
              </a:lnSpc>
              <a:spcBef>
                <a:spcPts val="1200"/>
              </a:spcBef>
              <a:spcAft>
                <a:spcPts val="0"/>
              </a:spcAft>
              <a:buNone/>
            </a:pPr>
            <a:r>
              <a:rPr i="1" lang="en" sz="1200" u="sng">
                <a:latin typeface="Montserrat"/>
                <a:ea typeface="Montserrat"/>
                <a:cs typeface="Montserrat"/>
                <a:sym typeface="Montserrat"/>
              </a:rPr>
              <a:t>Why do people consume this product?</a:t>
            </a:r>
            <a:endParaRPr i="1" sz="1200" u="sng">
              <a:latin typeface="Montserrat"/>
              <a:ea typeface="Montserrat"/>
              <a:cs typeface="Montserrat"/>
              <a:sym typeface="Montserrat"/>
            </a:endParaRPr>
          </a:p>
          <a:p>
            <a:pPr indent="-304800" lvl="0" marL="457200" rtl="0" algn="l">
              <a:lnSpc>
                <a:spcPct val="106000"/>
              </a:lnSpc>
              <a:spcBef>
                <a:spcPts val="1200"/>
              </a:spcBef>
              <a:spcAft>
                <a:spcPts val="0"/>
              </a:spcAft>
              <a:buClr>
                <a:schemeClr val="dk1"/>
              </a:buClr>
              <a:buSzPts val="1200"/>
              <a:buFont typeface="Montserrat"/>
              <a:buChar char="❖"/>
            </a:pPr>
            <a:r>
              <a:rPr lang="en" sz="1200">
                <a:latin typeface="Montserrat"/>
                <a:ea typeface="Montserrat"/>
                <a:cs typeface="Montserrat"/>
                <a:sym typeface="Montserrat"/>
              </a:rPr>
              <a:t> All products can be used in a consumer's self care regimen, and Burt’s Bees has a duality to it due to the fact that they have </a:t>
            </a:r>
            <a:r>
              <a:rPr lang="en" sz="1200">
                <a:highlight>
                  <a:schemeClr val="accent4"/>
                </a:highlight>
                <a:latin typeface="Montserrat"/>
                <a:ea typeface="Montserrat"/>
                <a:cs typeface="Montserrat"/>
                <a:sym typeface="Montserrat"/>
              </a:rPr>
              <a:t>both skincare and makeup products</a:t>
            </a:r>
            <a:r>
              <a:rPr lang="en" sz="1200">
                <a:latin typeface="Montserrat"/>
                <a:ea typeface="Montserrat"/>
                <a:cs typeface="Montserrat"/>
                <a:sym typeface="Montserrat"/>
              </a:rPr>
              <a:t>. </a:t>
            </a:r>
            <a:endParaRPr sz="1200">
              <a:latin typeface="Montserrat"/>
              <a:ea typeface="Montserrat"/>
              <a:cs typeface="Montserrat"/>
              <a:sym typeface="Montserrat"/>
            </a:endParaRPr>
          </a:p>
          <a:p>
            <a:pPr indent="-304800" lvl="0" marL="457200" rtl="0" algn="l">
              <a:lnSpc>
                <a:spcPct val="106000"/>
              </a:lnSpc>
              <a:spcBef>
                <a:spcPts val="0"/>
              </a:spcBef>
              <a:spcAft>
                <a:spcPts val="0"/>
              </a:spcAft>
              <a:buClr>
                <a:schemeClr val="dk1"/>
              </a:buClr>
              <a:buSzPts val="1200"/>
              <a:buFont typeface="Montserrat"/>
              <a:buChar char="❖"/>
            </a:pPr>
            <a:r>
              <a:rPr lang="en" sz="1200">
                <a:highlight>
                  <a:schemeClr val="accent4"/>
                </a:highlight>
                <a:latin typeface="Montserrat"/>
                <a:ea typeface="Montserrat"/>
                <a:cs typeface="Montserrat"/>
                <a:sym typeface="Montserrat"/>
              </a:rPr>
              <a:t>Affordable</a:t>
            </a:r>
            <a:r>
              <a:rPr lang="en" sz="1200">
                <a:latin typeface="Montserrat"/>
                <a:ea typeface="Montserrat"/>
                <a:cs typeface="Montserrat"/>
                <a:sym typeface="Montserrat"/>
              </a:rPr>
              <a:t> in comparison to competitors. (“Our* demographic plans to purchase affordable but quality products, leading to them spending an average of only $94.03/year”) </a:t>
            </a:r>
            <a:endParaRPr sz="1200">
              <a:latin typeface="Montserrat"/>
              <a:ea typeface="Montserrat"/>
              <a:cs typeface="Montserrat"/>
              <a:sym typeface="Montserrat"/>
            </a:endParaRPr>
          </a:p>
          <a:p>
            <a:pPr indent="457200" lvl="0" marL="0" rtl="0" algn="l">
              <a:lnSpc>
                <a:spcPct val="106000"/>
              </a:lnSpc>
              <a:spcBef>
                <a:spcPts val="1200"/>
              </a:spcBef>
              <a:spcAft>
                <a:spcPts val="0"/>
              </a:spcAft>
              <a:buNone/>
            </a:pPr>
            <a:r>
              <a:rPr i="1" lang="en" sz="1200" u="sng">
                <a:latin typeface="Montserrat"/>
                <a:ea typeface="Montserrat"/>
                <a:cs typeface="Montserrat"/>
                <a:sym typeface="Montserrat"/>
              </a:rPr>
              <a:t>Who are the competitors?</a:t>
            </a:r>
            <a:endParaRPr i="1" sz="1200" u="sng">
              <a:latin typeface="Montserrat"/>
              <a:ea typeface="Montserrat"/>
              <a:cs typeface="Montserrat"/>
              <a:sym typeface="Montserrat"/>
            </a:endParaRPr>
          </a:p>
          <a:p>
            <a:pPr indent="-304800" lvl="0" marL="457200" rtl="0" algn="l">
              <a:lnSpc>
                <a:spcPct val="106000"/>
              </a:lnSpc>
              <a:spcBef>
                <a:spcPts val="1200"/>
              </a:spcBef>
              <a:spcAft>
                <a:spcPts val="0"/>
              </a:spcAft>
              <a:buSzPts val="1200"/>
              <a:buFont typeface="Montserrat"/>
              <a:buChar char="❖"/>
            </a:pPr>
            <a:r>
              <a:rPr lang="en" sz="1200">
                <a:highlight>
                  <a:schemeClr val="accent4"/>
                </a:highlight>
                <a:latin typeface="Montserrat"/>
                <a:ea typeface="Montserrat"/>
                <a:cs typeface="Montserrat"/>
                <a:sym typeface="Montserrat"/>
              </a:rPr>
              <a:t>L’Oreal</a:t>
            </a:r>
            <a:r>
              <a:rPr lang="en" sz="1200">
                <a:latin typeface="Montserrat"/>
                <a:ea typeface="Montserrat"/>
                <a:cs typeface="Montserrat"/>
                <a:sym typeface="Montserrat"/>
              </a:rPr>
              <a:t>, CeraVe, EOS, </a:t>
            </a:r>
            <a:r>
              <a:rPr lang="en" sz="1200">
                <a:latin typeface="Montserrat"/>
                <a:ea typeface="Montserrat"/>
                <a:cs typeface="Montserrat"/>
                <a:sym typeface="Montserrat"/>
              </a:rPr>
              <a:t>Neutrogena, Lush, Pixie. (L’Oreal leads in market share)</a:t>
            </a:r>
            <a:endParaRPr sz="1200">
              <a:latin typeface="Montserrat"/>
              <a:ea typeface="Montserrat"/>
              <a:cs typeface="Montserrat"/>
              <a:sym typeface="Montserrat"/>
            </a:endParaRPr>
          </a:p>
          <a:p>
            <a:pPr indent="0" lvl="0" marL="0" rtl="0" algn="l">
              <a:spcBef>
                <a:spcPts val="1200"/>
              </a:spcBef>
              <a:spcAft>
                <a:spcPts val="800"/>
              </a:spcAft>
              <a:buNone/>
            </a:pPr>
            <a:r>
              <a:t/>
            </a:r>
            <a:endParaRPr sz="1200">
              <a:latin typeface="Montserrat Light"/>
              <a:ea typeface="Montserrat Light"/>
              <a:cs typeface="Montserrat Light"/>
              <a:sym typeface="Montserrat Light"/>
            </a:endParaRPr>
          </a:p>
        </p:txBody>
      </p:sp>
      <p:sp>
        <p:nvSpPr>
          <p:cNvPr id="91" name="Google Shape;91;p16"/>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1041150" y="643725"/>
            <a:ext cx="7061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Burt’s Bees Current Performance </a:t>
            </a:r>
            <a:endParaRPr/>
          </a:p>
        </p:txBody>
      </p:sp>
      <p:sp>
        <p:nvSpPr>
          <p:cNvPr id="97" name="Google Shape;97;p17"/>
          <p:cNvSpPr txBox="1"/>
          <p:nvPr>
            <p:ph idx="1" type="body"/>
          </p:nvPr>
        </p:nvSpPr>
        <p:spPr>
          <a:xfrm>
            <a:off x="1005700" y="1535375"/>
            <a:ext cx="3536400" cy="2851200"/>
          </a:xfrm>
          <a:prstGeom prst="rect">
            <a:avLst/>
          </a:prstGeom>
        </p:spPr>
        <p:txBody>
          <a:bodyPr anchorCtr="0" anchor="t" bIns="0" lIns="0" spcFirstLastPara="1" rIns="0" wrap="square" tIns="0">
            <a:noAutofit/>
          </a:bodyPr>
          <a:lstStyle/>
          <a:p>
            <a:pPr indent="-292100" lvl="0" marL="457200" rtl="0" algn="l">
              <a:lnSpc>
                <a:spcPct val="106000"/>
              </a:lnSpc>
              <a:spcBef>
                <a:spcPts val="1200"/>
              </a:spcBef>
              <a:spcAft>
                <a:spcPts val="0"/>
              </a:spcAft>
              <a:buClr>
                <a:srgbClr val="000000"/>
              </a:buClr>
              <a:buSzPts val="1000"/>
              <a:buFont typeface="Montserrat"/>
              <a:buChar char="❖"/>
            </a:pPr>
            <a:r>
              <a:rPr lang="en" sz="1000" u="sng">
                <a:solidFill>
                  <a:srgbClr val="000000"/>
                </a:solidFill>
                <a:latin typeface="Montserrat"/>
                <a:ea typeface="Montserrat"/>
                <a:cs typeface="Montserrat"/>
                <a:sym typeface="Montserrat"/>
              </a:rPr>
              <a:t>Web sales</a:t>
            </a:r>
            <a:r>
              <a:rPr lang="en" sz="1000">
                <a:solidFill>
                  <a:srgbClr val="000000"/>
                </a:solidFill>
                <a:latin typeface="Montserrat"/>
                <a:ea typeface="Montserrat"/>
                <a:cs typeface="Montserrat"/>
                <a:sym typeface="Montserrat"/>
              </a:rPr>
              <a:t>: </a:t>
            </a:r>
            <a:r>
              <a:rPr lang="en" sz="1000">
                <a:solidFill>
                  <a:srgbClr val="000000"/>
                </a:solidFill>
                <a:highlight>
                  <a:schemeClr val="accent4"/>
                </a:highlight>
                <a:latin typeface="Montserrat"/>
                <a:ea typeface="Montserrat"/>
                <a:cs typeface="Montserrat"/>
                <a:sym typeface="Montserrat"/>
              </a:rPr>
              <a:t>25-50 million</a:t>
            </a:r>
            <a:endParaRPr sz="1000">
              <a:solidFill>
                <a:srgbClr val="000000"/>
              </a:solidFill>
              <a:highlight>
                <a:schemeClr val="accent4"/>
              </a:highlight>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u="sng">
                <a:solidFill>
                  <a:srgbClr val="000000"/>
                </a:solidFill>
                <a:latin typeface="Montserrat"/>
                <a:ea typeface="Montserrat"/>
                <a:cs typeface="Montserrat"/>
                <a:sym typeface="Montserrat"/>
              </a:rPr>
              <a:t>Order volume</a:t>
            </a:r>
            <a:r>
              <a:rPr lang="en" sz="1000">
                <a:solidFill>
                  <a:srgbClr val="000000"/>
                </a:solidFill>
                <a:latin typeface="Montserrat"/>
                <a:ea typeface="Montserrat"/>
                <a:cs typeface="Montserrat"/>
                <a:sym typeface="Montserrat"/>
              </a:rPr>
              <a:t>: 10,000-50,000</a:t>
            </a:r>
            <a:endParaRPr sz="1000">
              <a:solidFill>
                <a:srgbClr val="000000"/>
              </a:solidFill>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a:solidFill>
                  <a:srgbClr val="000000"/>
                </a:solidFill>
                <a:latin typeface="Montserrat"/>
                <a:ea typeface="Montserrat"/>
                <a:cs typeface="Montserrat"/>
                <a:sym typeface="Montserrat"/>
              </a:rPr>
              <a:t>Generated </a:t>
            </a:r>
            <a:r>
              <a:rPr lang="en" sz="1000">
                <a:solidFill>
                  <a:srgbClr val="000000"/>
                </a:solidFill>
                <a:highlight>
                  <a:schemeClr val="accent4"/>
                </a:highlight>
                <a:latin typeface="Montserrat"/>
                <a:ea typeface="Montserrat"/>
                <a:cs typeface="Montserrat"/>
                <a:sym typeface="Montserrat"/>
              </a:rPr>
              <a:t>19.3% of lip balm</a:t>
            </a:r>
            <a:r>
              <a:rPr lang="en" sz="1000">
                <a:solidFill>
                  <a:srgbClr val="000000"/>
                </a:solidFill>
                <a:latin typeface="Montserrat"/>
                <a:ea typeface="Montserrat"/>
                <a:cs typeface="Montserrat"/>
                <a:sym typeface="Montserrat"/>
              </a:rPr>
              <a:t> treatment sales in the US.</a:t>
            </a:r>
            <a:endParaRPr sz="1000">
              <a:solidFill>
                <a:srgbClr val="000000"/>
              </a:solidFill>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a:solidFill>
                  <a:srgbClr val="000000"/>
                </a:solidFill>
                <a:latin typeface="Montserrat"/>
                <a:ea typeface="Montserrat"/>
                <a:cs typeface="Montserrat"/>
                <a:sym typeface="Montserrat"/>
              </a:rPr>
              <a:t>350 employees, revenue per employee ratio is $714,285.</a:t>
            </a:r>
            <a:endParaRPr sz="1000">
              <a:solidFill>
                <a:srgbClr val="000000"/>
              </a:solidFill>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u="sng">
                <a:solidFill>
                  <a:srgbClr val="000000"/>
                </a:solidFill>
                <a:latin typeface="Montserrat"/>
                <a:ea typeface="Montserrat"/>
                <a:cs typeface="Montserrat"/>
                <a:sym typeface="Montserrat"/>
              </a:rPr>
              <a:t>Annual Revenue:</a:t>
            </a:r>
            <a:r>
              <a:rPr lang="en" sz="1000">
                <a:solidFill>
                  <a:srgbClr val="000000"/>
                </a:solidFill>
                <a:latin typeface="Montserrat"/>
                <a:ea typeface="Montserrat"/>
                <a:cs typeface="Montserrat"/>
                <a:sym typeface="Montserrat"/>
              </a:rPr>
              <a:t> </a:t>
            </a:r>
            <a:r>
              <a:rPr lang="en" sz="1000">
                <a:solidFill>
                  <a:srgbClr val="000000"/>
                </a:solidFill>
                <a:highlight>
                  <a:schemeClr val="accent4"/>
                </a:highlight>
                <a:latin typeface="Montserrat"/>
                <a:ea typeface="Montserrat"/>
                <a:cs typeface="Montserrat"/>
                <a:sym typeface="Montserrat"/>
              </a:rPr>
              <a:t>6.7 Billion</a:t>
            </a:r>
            <a:endParaRPr sz="1000">
              <a:solidFill>
                <a:srgbClr val="000000"/>
              </a:solidFill>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a:solidFill>
                  <a:srgbClr val="000000"/>
                </a:solidFill>
                <a:latin typeface="Montserrat"/>
                <a:ea typeface="Montserrat"/>
                <a:cs typeface="Montserrat"/>
                <a:sym typeface="Montserrat"/>
              </a:rPr>
              <a:t>In 2011 Clorox company bought Burt’s bees. </a:t>
            </a:r>
            <a:endParaRPr sz="1000">
              <a:solidFill>
                <a:srgbClr val="000000"/>
              </a:solidFill>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a:solidFill>
                  <a:srgbClr val="000000"/>
                </a:solidFill>
                <a:latin typeface="Montserrat"/>
                <a:ea typeface="Montserrat"/>
                <a:cs typeface="Montserrat"/>
                <a:sym typeface="Montserrat"/>
              </a:rPr>
              <a:t>Started to add more importance into lip, balm, and makeup revenue.</a:t>
            </a:r>
            <a:endParaRPr sz="1000">
              <a:solidFill>
                <a:srgbClr val="000000"/>
              </a:solidFill>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u="sng">
                <a:solidFill>
                  <a:srgbClr val="000000"/>
                </a:solidFill>
                <a:latin typeface="Montserrat"/>
                <a:ea typeface="Montserrat"/>
                <a:cs typeface="Montserrat"/>
                <a:sym typeface="Montserrat"/>
              </a:rPr>
              <a:t>-TCC net worth</a:t>
            </a:r>
            <a:r>
              <a:rPr lang="en" sz="1000">
                <a:solidFill>
                  <a:srgbClr val="000000"/>
                </a:solidFill>
                <a:latin typeface="Montserrat"/>
                <a:ea typeface="Montserrat"/>
                <a:cs typeface="Montserrat"/>
                <a:sym typeface="Montserrat"/>
              </a:rPr>
              <a:t>: 15.99 Billion</a:t>
            </a:r>
            <a:endParaRPr sz="1000">
              <a:solidFill>
                <a:srgbClr val="000000"/>
              </a:solidFill>
              <a:latin typeface="Montserrat"/>
              <a:ea typeface="Montserrat"/>
              <a:cs typeface="Montserrat"/>
              <a:sym typeface="Montserrat"/>
            </a:endParaRPr>
          </a:p>
          <a:p>
            <a:pPr indent="-292100" lvl="0" marL="457200" rtl="0" algn="l">
              <a:lnSpc>
                <a:spcPct val="106000"/>
              </a:lnSpc>
              <a:spcBef>
                <a:spcPts val="0"/>
              </a:spcBef>
              <a:spcAft>
                <a:spcPts val="0"/>
              </a:spcAft>
              <a:buClr>
                <a:srgbClr val="000000"/>
              </a:buClr>
              <a:buSzPts val="1000"/>
              <a:buFont typeface="Montserrat"/>
              <a:buChar char="❖"/>
            </a:pPr>
            <a:r>
              <a:rPr lang="en" sz="1000" u="sng">
                <a:solidFill>
                  <a:srgbClr val="000000"/>
                </a:solidFill>
                <a:latin typeface="Montserrat"/>
                <a:ea typeface="Montserrat"/>
                <a:cs typeface="Montserrat"/>
                <a:sym typeface="Montserrat"/>
              </a:rPr>
              <a:t>Annual Revenue:</a:t>
            </a:r>
            <a:r>
              <a:rPr lang="en" sz="1000">
                <a:solidFill>
                  <a:srgbClr val="000000"/>
                </a:solidFill>
                <a:latin typeface="Montserrat"/>
                <a:ea typeface="Montserrat"/>
                <a:cs typeface="Montserrat"/>
                <a:sym typeface="Montserrat"/>
              </a:rPr>
              <a:t>  7% increase in revenue for 2022.</a:t>
            </a:r>
            <a:endParaRPr/>
          </a:p>
        </p:txBody>
      </p:sp>
      <p:sp>
        <p:nvSpPr>
          <p:cNvPr id="98" name="Google Shape;98;p17"/>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9" name="Google Shape;99;p17"/>
          <p:cNvSpPr txBox="1"/>
          <p:nvPr/>
        </p:nvSpPr>
        <p:spPr>
          <a:xfrm>
            <a:off x="4577475" y="1624175"/>
            <a:ext cx="3742800" cy="2673600"/>
          </a:xfrm>
          <a:prstGeom prst="rect">
            <a:avLst/>
          </a:prstGeom>
          <a:noFill/>
          <a:ln>
            <a:noFill/>
          </a:ln>
        </p:spPr>
        <p:txBody>
          <a:bodyPr anchorCtr="0" anchor="t" bIns="91425" lIns="91425" spcFirstLastPara="1" rIns="91425" wrap="square" tIns="91425">
            <a:noAutofit/>
          </a:bodyPr>
          <a:lstStyle/>
          <a:p>
            <a:pPr indent="-292100" lvl="0" marL="457200" rtl="0" algn="l">
              <a:lnSpc>
                <a:spcPct val="106000"/>
              </a:lnSpc>
              <a:spcBef>
                <a:spcPts val="1200"/>
              </a:spcBef>
              <a:spcAft>
                <a:spcPts val="0"/>
              </a:spcAft>
              <a:buSzPts val="1000"/>
              <a:buFont typeface="Montserrat"/>
              <a:buChar char="❖"/>
            </a:pPr>
            <a:r>
              <a:rPr lang="en" sz="1000">
                <a:latin typeface="Montserrat"/>
                <a:ea typeface="Montserrat"/>
                <a:cs typeface="Montserrat"/>
                <a:sym typeface="Montserrat"/>
              </a:rPr>
              <a:t>They use youtube/tv ads!</a:t>
            </a:r>
            <a:endParaRPr sz="1000">
              <a:latin typeface="Montserrat"/>
              <a:ea typeface="Montserrat"/>
              <a:cs typeface="Montserrat"/>
              <a:sym typeface="Montserrat"/>
            </a:endParaRPr>
          </a:p>
          <a:p>
            <a:pPr indent="-292100" lvl="1" marL="914400" rtl="0" algn="l">
              <a:lnSpc>
                <a:spcPct val="106000"/>
              </a:lnSpc>
              <a:spcBef>
                <a:spcPts val="0"/>
              </a:spcBef>
              <a:spcAft>
                <a:spcPts val="0"/>
              </a:spcAft>
              <a:buSzPts val="1000"/>
              <a:buFont typeface="Montserrat"/>
              <a:buChar char="➢"/>
            </a:pPr>
            <a:r>
              <a:rPr lang="en" sz="1000" u="sng">
                <a:solidFill>
                  <a:srgbClr val="1155CC"/>
                </a:solidFill>
                <a:latin typeface="Montserrat"/>
                <a:ea typeface="Montserrat"/>
                <a:cs typeface="Montserrat"/>
                <a:sym typeface="Montserrat"/>
                <a:hlinkClick r:id="rId3">
                  <a:extLst>
                    <a:ext uri="{A12FA001-AC4F-418D-AE19-62706E023703}">
                      <ahyp:hlinkClr val="tx"/>
                    </a:ext>
                  </a:extLst>
                </a:hlinkClick>
              </a:rPr>
              <a:t>https://www.youtube.com/watch?v=fouJpunli74</a:t>
            </a:r>
            <a:endParaRPr sz="1000">
              <a:latin typeface="Montserrat"/>
              <a:ea typeface="Montserrat"/>
              <a:cs typeface="Montserrat"/>
              <a:sym typeface="Montserrat"/>
            </a:endParaRPr>
          </a:p>
          <a:p>
            <a:pPr indent="-292100" lvl="1" marL="914400" rtl="0" algn="l">
              <a:lnSpc>
                <a:spcPct val="106000"/>
              </a:lnSpc>
              <a:spcBef>
                <a:spcPts val="0"/>
              </a:spcBef>
              <a:spcAft>
                <a:spcPts val="0"/>
              </a:spcAft>
              <a:buSzPts val="1000"/>
              <a:buFont typeface="Montserrat"/>
              <a:buChar char="➢"/>
            </a:pPr>
            <a:r>
              <a:rPr lang="en" sz="1000" u="sng">
                <a:solidFill>
                  <a:srgbClr val="1155CC"/>
                </a:solidFill>
                <a:latin typeface="Montserrat"/>
                <a:ea typeface="Montserrat"/>
                <a:cs typeface="Montserrat"/>
                <a:sym typeface="Montserrat"/>
                <a:hlinkClick r:id="rId4">
                  <a:extLst>
                    <a:ext uri="{A12FA001-AC4F-418D-AE19-62706E023703}">
                      <ahyp:hlinkClr val="tx"/>
                    </a:ext>
                  </a:extLst>
                </a:hlinkClick>
              </a:rPr>
              <a:t>https://www.youtube.com/watch?v=gClvQ42xRTg</a:t>
            </a:r>
            <a:endParaRPr sz="1000">
              <a:latin typeface="Montserrat"/>
              <a:ea typeface="Montserrat"/>
              <a:cs typeface="Montserrat"/>
              <a:sym typeface="Montserrat"/>
            </a:endParaRPr>
          </a:p>
          <a:p>
            <a:pPr indent="-292100" lvl="1" marL="914400" rtl="0" algn="l">
              <a:lnSpc>
                <a:spcPct val="106000"/>
              </a:lnSpc>
              <a:spcBef>
                <a:spcPts val="0"/>
              </a:spcBef>
              <a:spcAft>
                <a:spcPts val="0"/>
              </a:spcAft>
              <a:buSzPts val="1000"/>
              <a:buFont typeface="Montserrat"/>
              <a:buChar char="➢"/>
            </a:pPr>
            <a:r>
              <a:rPr lang="en" sz="1000">
                <a:highlight>
                  <a:schemeClr val="accent4"/>
                </a:highlight>
                <a:latin typeface="Montserrat"/>
                <a:ea typeface="Montserrat"/>
                <a:cs typeface="Montserrat"/>
                <a:sym typeface="Montserrat"/>
              </a:rPr>
              <a:t>Constant social media interaction</a:t>
            </a:r>
            <a:r>
              <a:rPr lang="en" sz="1000">
                <a:latin typeface="Montserrat"/>
                <a:ea typeface="Montserrat"/>
                <a:cs typeface="Montserrat"/>
                <a:sym typeface="Montserrat"/>
              </a:rPr>
              <a:t>.</a:t>
            </a:r>
            <a:endParaRPr sz="1000">
              <a:latin typeface="Montserrat"/>
              <a:ea typeface="Montserrat"/>
              <a:cs typeface="Montserrat"/>
              <a:sym typeface="Montserrat"/>
            </a:endParaRPr>
          </a:p>
          <a:p>
            <a:pPr indent="-292100" lvl="0" marL="457200" rtl="0" algn="l">
              <a:lnSpc>
                <a:spcPct val="106000"/>
              </a:lnSpc>
              <a:spcBef>
                <a:spcPts val="0"/>
              </a:spcBef>
              <a:spcAft>
                <a:spcPts val="0"/>
              </a:spcAft>
              <a:buSzPts val="1000"/>
              <a:buFont typeface="Montserrat"/>
              <a:buChar char="❖"/>
            </a:pPr>
            <a:r>
              <a:rPr lang="en" sz="1000">
                <a:latin typeface="Montserrat"/>
                <a:ea typeface="Montserrat"/>
                <a:cs typeface="Montserrat"/>
                <a:sym typeface="Montserrat"/>
              </a:rPr>
              <a:t>Slogan</a:t>
            </a:r>
            <a:endParaRPr sz="1000">
              <a:latin typeface="Montserrat"/>
              <a:ea typeface="Montserrat"/>
              <a:cs typeface="Montserrat"/>
              <a:sym typeface="Montserrat"/>
            </a:endParaRPr>
          </a:p>
          <a:p>
            <a:pPr indent="-292100" lvl="1" marL="914400" rtl="0" algn="l">
              <a:lnSpc>
                <a:spcPct val="106000"/>
              </a:lnSpc>
              <a:spcBef>
                <a:spcPts val="0"/>
              </a:spcBef>
              <a:spcAft>
                <a:spcPts val="0"/>
              </a:spcAft>
              <a:buSzPts val="1000"/>
              <a:buFont typeface="Montserrat"/>
              <a:buChar char="➢"/>
            </a:pPr>
            <a:r>
              <a:rPr lang="en" sz="1000">
                <a:latin typeface="Montserrat"/>
                <a:ea typeface="Montserrat"/>
                <a:cs typeface="Montserrat"/>
                <a:sym typeface="Montserrat"/>
              </a:rPr>
              <a:t>“True to Nature”</a:t>
            </a:r>
            <a:endParaRPr sz="1000">
              <a:latin typeface="Montserrat"/>
              <a:ea typeface="Montserrat"/>
              <a:cs typeface="Montserrat"/>
              <a:sym typeface="Montserrat"/>
            </a:endParaRPr>
          </a:p>
          <a:p>
            <a:pPr indent="-292100" lvl="0" marL="457200" rtl="0" algn="l">
              <a:lnSpc>
                <a:spcPct val="106000"/>
              </a:lnSpc>
              <a:spcBef>
                <a:spcPts val="0"/>
              </a:spcBef>
              <a:spcAft>
                <a:spcPts val="0"/>
              </a:spcAft>
              <a:buSzPts val="1000"/>
              <a:buFont typeface="Montserrat"/>
              <a:buChar char="❖"/>
            </a:pPr>
            <a:r>
              <a:rPr lang="en" sz="1000">
                <a:latin typeface="Montserrat"/>
                <a:ea typeface="Montserrat"/>
                <a:cs typeface="Montserrat"/>
                <a:sym typeface="Montserrat"/>
              </a:rPr>
              <a:t>Celebrity Endorsers</a:t>
            </a:r>
            <a:endParaRPr sz="1000">
              <a:latin typeface="Montserrat"/>
              <a:ea typeface="Montserrat"/>
              <a:cs typeface="Montserrat"/>
              <a:sym typeface="Montserrat"/>
            </a:endParaRPr>
          </a:p>
          <a:p>
            <a:pPr indent="-292100" lvl="1" marL="914400" rtl="0" algn="l">
              <a:lnSpc>
                <a:spcPct val="106000"/>
              </a:lnSpc>
              <a:spcBef>
                <a:spcPts val="0"/>
              </a:spcBef>
              <a:spcAft>
                <a:spcPts val="0"/>
              </a:spcAft>
              <a:buSzPts val="1000"/>
              <a:buFont typeface="Montserrat"/>
              <a:buChar char="➢"/>
            </a:pPr>
            <a:r>
              <a:rPr lang="en" sz="1000">
                <a:latin typeface="Montserrat"/>
                <a:ea typeface="Montserrat"/>
                <a:cs typeface="Montserrat"/>
                <a:sym typeface="Montserrat"/>
              </a:rPr>
              <a:t>There have not been celebrity endorsers in years, however celebs like Lily Collins and Blake Lively (Emma Chamberlain as well) have stated in interviews that they swear by Burt’s Bees (free celebrity promo).</a:t>
            </a:r>
            <a:endParaRPr sz="1000">
              <a:latin typeface="Montserrat"/>
              <a:ea typeface="Montserrat"/>
              <a:cs typeface="Montserrat"/>
              <a:sym typeface="Montserrat"/>
            </a:endParaRPr>
          </a:p>
          <a:p>
            <a:pPr indent="0" lvl="0" marL="0" rtl="0" algn="l">
              <a:spcBef>
                <a:spcPts val="1200"/>
              </a:spcBef>
              <a:spcAft>
                <a:spcPts val="0"/>
              </a:spcAft>
              <a:buNone/>
            </a:pPr>
            <a:r>
              <a:t/>
            </a:r>
            <a:endParaRPr sz="1000">
              <a:latin typeface="Montserrat Light"/>
              <a:ea typeface="Montserrat Light"/>
              <a:cs typeface="Montserrat Light"/>
              <a:sym typeface="Montserrat Light"/>
            </a:endParaRPr>
          </a:p>
        </p:txBody>
      </p:sp>
      <p:sp>
        <p:nvSpPr>
          <p:cNvPr id="100" name="Google Shape;100;p17"/>
          <p:cNvSpPr txBox="1"/>
          <p:nvPr/>
        </p:nvSpPr>
        <p:spPr>
          <a:xfrm>
            <a:off x="1082550" y="1192425"/>
            <a:ext cx="3215100" cy="400200"/>
          </a:xfrm>
          <a:prstGeom prst="rect">
            <a:avLst/>
          </a:prstGeom>
          <a:noFill/>
          <a:ln cap="flat" cmpd="sng" w="19050">
            <a:solidFill>
              <a:schemeClr val="accent5"/>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Light"/>
                <a:ea typeface="Montserrat Light"/>
                <a:cs typeface="Montserrat Light"/>
                <a:sym typeface="Montserrat Light"/>
              </a:rPr>
              <a:t>Current Performance</a:t>
            </a:r>
            <a:endParaRPr>
              <a:latin typeface="Montserrat Light"/>
              <a:ea typeface="Montserrat Light"/>
              <a:cs typeface="Montserrat Light"/>
              <a:sym typeface="Montserrat Light"/>
            </a:endParaRPr>
          </a:p>
        </p:txBody>
      </p:sp>
      <p:sp>
        <p:nvSpPr>
          <p:cNvPr id="101" name="Google Shape;101;p17"/>
          <p:cNvSpPr txBox="1"/>
          <p:nvPr/>
        </p:nvSpPr>
        <p:spPr>
          <a:xfrm>
            <a:off x="4825125" y="1223975"/>
            <a:ext cx="3495300" cy="368700"/>
          </a:xfrm>
          <a:prstGeom prst="rect">
            <a:avLst/>
          </a:prstGeom>
          <a:noFill/>
          <a:ln cap="flat" cmpd="sng" w="19050">
            <a:solidFill>
              <a:schemeClr val="accent5"/>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lnSpc>
                <a:spcPct val="106000"/>
              </a:lnSpc>
              <a:spcBef>
                <a:spcPts val="1200"/>
              </a:spcBef>
              <a:spcAft>
                <a:spcPts val="1200"/>
              </a:spcAft>
              <a:buNone/>
            </a:pPr>
            <a:r>
              <a:rPr lang="en" sz="1100">
                <a:latin typeface="Montserrat"/>
                <a:ea typeface="Montserrat"/>
                <a:cs typeface="Montserrat"/>
                <a:sym typeface="Montserrat"/>
              </a:rPr>
              <a:t> How do they currently market their product?</a:t>
            </a:r>
            <a:endParaRPr sz="1500">
              <a:latin typeface="Frank Ruhl Libre Light"/>
              <a:ea typeface="Frank Ruhl Libre Light"/>
              <a:cs typeface="Frank Ruhl Libre Light"/>
              <a:sym typeface="Frank Ruhl Libr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1041200" y="764100"/>
            <a:ext cx="7061700" cy="578400"/>
          </a:xfrm>
          <a:prstGeom prst="rect">
            <a:avLst/>
          </a:prstGeom>
          <a:ln cap="flat" cmpd="sng" w="19050">
            <a:solidFill>
              <a:schemeClr val="accent5"/>
            </a:solidFill>
            <a:prstDash val="dashDot"/>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400"/>
              <a:t>Currently Sold Products</a:t>
            </a:r>
            <a:endParaRPr sz="2400"/>
          </a:p>
        </p:txBody>
      </p:sp>
      <p:sp>
        <p:nvSpPr>
          <p:cNvPr id="107" name="Google Shape;107;p18"/>
          <p:cNvSpPr txBox="1"/>
          <p:nvPr>
            <p:ph idx="1" type="body"/>
          </p:nvPr>
        </p:nvSpPr>
        <p:spPr>
          <a:xfrm>
            <a:off x="1012775" y="1342725"/>
            <a:ext cx="2199900" cy="1353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u="sng"/>
              <a:t>Lip Balm</a:t>
            </a:r>
            <a:endParaRPr b="1" u="sng"/>
          </a:p>
          <a:p>
            <a:pPr indent="0" lvl="0" marL="0" rtl="0" algn="l">
              <a:spcBef>
                <a:spcPts val="800"/>
              </a:spcBef>
              <a:spcAft>
                <a:spcPts val="800"/>
              </a:spcAft>
              <a:buNone/>
            </a:pPr>
            <a:r>
              <a:t/>
            </a:r>
            <a:endParaRPr sz="1200"/>
          </a:p>
        </p:txBody>
      </p:sp>
      <p:sp>
        <p:nvSpPr>
          <p:cNvPr id="108" name="Google Shape;108;p18"/>
          <p:cNvSpPr txBox="1"/>
          <p:nvPr>
            <p:ph idx="2" type="body"/>
          </p:nvPr>
        </p:nvSpPr>
        <p:spPr>
          <a:xfrm>
            <a:off x="3472074" y="1342725"/>
            <a:ext cx="2199900" cy="1353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u="sng"/>
              <a:t>Skin Care</a:t>
            </a:r>
            <a:endParaRPr b="1" u="sng"/>
          </a:p>
          <a:p>
            <a:pPr indent="0" lvl="0" marL="0" rtl="0" algn="l">
              <a:spcBef>
                <a:spcPts val="800"/>
              </a:spcBef>
              <a:spcAft>
                <a:spcPts val="800"/>
              </a:spcAft>
              <a:buNone/>
            </a:pPr>
            <a:r>
              <a:t/>
            </a:r>
            <a:endParaRPr sz="1200"/>
          </a:p>
        </p:txBody>
      </p:sp>
      <p:sp>
        <p:nvSpPr>
          <p:cNvPr id="109" name="Google Shape;109;p18"/>
          <p:cNvSpPr txBox="1"/>
          <p:nvPr>
            <p:ph idx="3" type="body"/>
          </p:nvPr>
        </p:nvSpPr>
        <p:spPr>
          <a:xfrm>
            <a:off x="5903074" y="1342725"/>
            <a:ext cx="2199900" cy="1353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u="sng"/>
              <a:t>Makeup </a:t>
            </a:r>
            <a:endParaRPr b="1" u="sng"/>
          </a:p>
          <a:p>
            <a:pPr indent="0" lvl="0" marL="0" rtl="0" algn="l">
              <a:spcBef>
                <a:spcPts val="800"/>
              </a:spcBef>
              <a:spcAft>
                <a:spcPts val="800"/>
              </a:spcAft>
              <a:buNone/>
            </a:pPr>
            <a:r>
              <a:t/>
            </a:r>
            <a:endParaRPr sz="1200"/>
          </a:p>
        </p:txBody>
      </p:sp>
      <p:sp>
        <p:nvSpPr>
          <p:cNvPr id="110" name="Google Shape;110;p18"/>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1" name="Google Shape;111;p18"/>
          <p:cNvSpPr txBox="1"/>
          <p:nvPr>
            <p:ph idx="1" type="body"/>
          </p:nvPr>
        </p:nvSpPr>
        <p:spPr>
          <a:xfrm>
            <a:off x="1041075" y="2866725"/>
            <a:ext cx="2199900" cy="1353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u="sng"/>
              <a:t>Baby Products*</a:t>
            </a:r>
            <a:endParaRPr b="1" u="sng"/>
          </a:p>
          <a:p>
            <a:pPr indent="0" lvl="0" marL="0" rtl="0" algn="l">
              <a:spcBef>
                <a:spcPts val="800"/>
              </a:spcBef>
              <a:spcAft>
                <a:spcPts val="800"/>
              </a:spcAft>
              <a:buNone/>
            </a:pPr>
            <a:r>
              <a:t/>
            </a:r>
            <a:endParaRPr sz="1200"/>
          </a:p>
        </p:txBody>
      </p:sp>
      <p:sp>
        <p:nvSpPr>
          <p:cNvPr id="112" name="Google Shape;112;p18"/>
          <p:cNvSpPr txBox="1"/>
          <p:nvPr>
            <p:ph idx="2" type="body"/>
          </p:nvPr>
        </p:nvSpPr>
        <p:spPr>
          <a:xfrm>
            <a:off x="3472074" y="2866725"/>
            <a:ext cx="2199900" cy="1353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u="sng"/>
              <a:t>Body and Hair</a:t>
            </a:r>
            <a:r>
              <a:rPr b="1" lang="en"/>
              <a:t> </a:t>
            </a:r>
            <a:endParaRPr b="1"/>
          </a:p>
          <a:p>
            <a:pPr indent="0" lvl="0" marL="0" rtl="0" algn="l">
              <a:spcBef>
                <a:spcPts val="800"/>
              </a:spcBef>
              <a:spcAft>
                <a:spcPts val="800"/>
              </a:spcAft>
              <a:buNone/>
            </a:pPr>
            <a:r>
              <a:t/>
            </a:r>
            <a:endParaRPr sz="1200"/>
          </a:p>
        </p:txBody>
      </p:sp>
      <p:sp>
        <p:nvSpPr>
          <p:cNvPr id="113" name="Google Shape;113;p18"/>
          <p:cNvSpPr txBox="1"/>
          <p:nvPr>
            <p:ph idx="3" type="body"/>
          </p:nvPr>
        </p:nvSpPr>
        <p:spPr>
          <a:xfrm>
            <a:off x="5903074" y="2866725"/>
            <a:ext cx="2199900" cy="1353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u="sng"/>
              <a:t>Pet Merchandise</a:t>
            </a:r>
            <a:endParaRPr b="1" u="sng"/>
          </a:p>
          <a:p>
            <a:pPr indent="0" lvl="0" marL="0" rtl="0" algn="l">
              <a:spcBef>
                <a:spcPts val="800"/>
              </a:spcBef>
              <a:spcAft>
                <a:spcPts val="800"/>
              </a:spcAft>
              <a:buNone/>
            </a:pPr>
            <a:r>
              <a:t/>
            </a:r>
            <a:endParaRPr sz="1200"/>
          </a:p>
        </p:txBody>
      </p:sp>
      <p:pic>
        <p:nvPicPr>
          <p:cNvPr id="114" name="Google Shape;114;p18"/>
          <p:cNvPicPr preferRelativeResize="0"/>
          <p:nvPr/>
        </p:nvPicPr>
        <p:blipFill rotWithShape="1">
          <a:blip r:embed="rId3">
            <a:alphaModFix/>
          </a:blip>
          <a:srcRect b="11884" l="8813" r="8813" t="23769"/>
          <a:stretch/>
        </p:blipFill>
        <p:spPr>
          <a:xfrm>
            <a:off x="6332100" y="3184750"/>
            <a:ext cx="1221825" cy="1227150"/>
          </a:xfrm>
          <a:prstGeom prst="rect">
            <a:avLst/>
          </a:prstGeom>
          <a:noFill/>
          <a:ln>
            <a:noFill/>
          </a:ln>
        </p:spPr>
      </p:pic>
      <p:pic>
        <p:nvPicPr>
          <p:cNvPr id="115" name="Google Shape;115;p18"/>
          <p:cNvPicPr preferRelativeResize="0"/>
          <p:nvPr/>
        </p:nvPicPr>
        <p:blipFill>
          <a:blip r:embed="rId4">
            <a:alphaModFix/>
          </a:blip>
          <a:stretch>
            <a:fillRect/>
          </a:stretch>
        </p:blipFill>
        <p:spPr>
          <a:xfrm>
            <a:off x="1476375" y="1627266"/>
            <a:ext cx="1272675" cy="1272721"/>
          </a:xfrm>
          <a:prstGeom prst="rect">
            <a:avLst/>
          </a:prstGeom>
          <a:noFill/>
          <a:ln>
            <a:noFill/>
          </a:ln>
        </p:spPr>
      </p:pic>
      <p:pic>
        <p:nvPicPr>
          <p:cNvPr id="116" name="Google Shape;116;p18"/>
          <p:cNvPicPr preferRelativeResize="0"/>
          <p:nvPr/>
        </p:nvPicPr>
        <p:blipFill>
          <a:blip r:embed="rId5">
            <a:alphaModFix/>
          </a:blip>
          <a:stretch>
            <a:fillRect/>
          </a:stretch>
        </p:blipFill>
        <p:spPr>
          <a:xfrm>
            <a:off x="1501800" y="3097823"/>
            <a:ext cx="1221825" cy="1401015"/>
          </a:xfrm>
          <a:prstGeom prst="rect">
            <a:avLst/>
          </a:prstGeom>
          <a:noFill/>
          <a:ln>
            <a:noFill/>
          </a:ln>
        </p:spPr>
      </p:pic>
      <p:pic>
        <p:nvPicPr>
          <p:cNvPr id="117" name="Google Shape;117;p18"/>
          <p:cNvPicPr preferRelativeResize="0"/>
          <p:nvPr/>
        </p:nvPicPr>
        <p:blipFill>
          <a:blip r:embed="rId6">
            <a:alphaModFix/>
          </a:blip>
          <a:stretch>
            <a:fillRect/>
          </a:stretch>
        </p:blipFill>
        <p:spPr>
          <a:xfrm>
            <a:off x="3935687" y="3184750"/>
            <a:ext cx="1272675" cy="1272700"/>
          </a:xfrm>
          <a:prstGeom prst="rect">
            <a:avLst/>
          </a:prstGeom>
          <a:noFill/>
          <a:ln>
            <a:noFill/>
          </a:ln>
        </p:spPr>
      </p:pic>
      <p:pic>
        <p:nvPicPr>
          <p:cNvPr id="118" name="Google Shape;118;p18"/>
          <p:cNvPicPr preferRelativeResize="0"/>
          <p:nvPr/>
        </p:nvPicPr>
        <p:blipFill>
          <a:blip r:embed="rId7">
            <a:alphaModFix/>
          </a:blip>
          <a:stretch>
            <a:fillRect/>
          </a:stretch>
        </p:blipFill>
        <p:spPr>
          <a:xfrm>
            <a:off x="3630300" y="1468611"/>
            <a:ext cx="1883437" cy="1590014"/>
          </a:xfrm>
          <a:prstGeom prst="rect">
            <a:avLst/>
          </a:prstGeom>
          <a:noFill/>
          <a:ln>
            <a:noFill/>
          </a:ln>
        </p:spPr>
      </p:pic>
      <p:pic>
        <p:nvPicPr>
          <p:cNvPr id="119" name="Google Shape;119;p18"/>
          <p:cNvPicPr preferRelativeResize="0"/>
          <p:nvPr/>
        </p:nvPicPr>
        <p:blipFill>
          <a:blip r:embed="rId8">
            <a:alphaModFix/>
          </a:blip>
          <a:stretch>
            <a:fillRect/>
          </a:stretch>
        </p:blipFill>
        <p:spPr>
          <a:xfrm>
            <a:off x="6091715" y="1586976"/>
            <a:ext cx="1822628" cy="135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1041150"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800"/>
              <a:t>Primary Research Findings</a:t>
            </a:r>
            <a:endParaRPr sz="1800"/>
          </a:p>
        </p:txBody>
      </p:sp>
      <p:sp>
        <p:nvSpPr>
          <p:cNvPr id="125" name="Google Shape;125;p19"/>
          <p:cNvSpPr txBox="1"/>
          <p:nvPr>
            <p:ph idx="1" type="body"/>
          </p:nvPr>
        </p:nvSpPr>
        <p:spPr>
          <a:xfrm>
            <a:off x="861150" y="1078275"/>
            <a:ext cx="4558800" cy="2828100"/>
          </a:xfrm>
          <a:prstGeom prst="rect">
            <a:avLst/>
          </a:prstGeom>
        </p:spPr>
        <p:txBody>
          <a:bodyPr anchorCtr="0" anchor="t" bIns="0" lIns="0" spcFirstLastPara="1" rIns="0" wrap="square" tIns="0">
            <a:noAutofit/>
          </a:bodyPr>
          <a:lstStyle/>
          <a:p>
            <a:pPr indent="-336550" lvl="0" marL="457200" rtl="0" algn="l">
              <a:spcBef>
                <a:spcPts val="0"/>
              </a:spcBef>
              <a:spcAft>
                <a:spcPts val="0"/>
              </a:spcAft>
              <a:buSzPts val="1700"/>
              <a:buAutoNum type="alphaLcPeriod"/>
            </a:pPr>
            <a:r>
              <a:rPr lang="en" sz="1700"/>
              <a:t>Consumer usage situations:</a:t>
            </a:r>
            <a:endParaRPr sz="1700"/>
          </a:p>
          <a:p>
            <a:pPr indent="0" lvl="0" marL="457200" rtl="0" algn="l">
              <a:lnSpc>
                <a:spcPct val="100000"/>
              </a:lnSpc>
              <a:spcBef>
                <a:spcPts val="800"/>
              </a:spcBef>
              <a:spcAft>
                <a:spcPts val="0"/>
              </a:spcAft>
              <a:buNone/>
            </a:pPr>
            <a:r>
              <a:rPr lang="en" sz="1500"/>
              <a:t>How: Personal use </a:t>
            </a:r>
            <a:endParaRPr sz="1500"/>
          </a:p>
          <a:p>
            <a:pPr indent="0" lvl="0" marL="457200" rtl="0" algn="l">
              <a:lnSpc>
                <a:spcPct val="100000"/>
              </a:lnSpc>
              <a:spcBef>
                <a:spcPts val="800"/>
              </a:spcBef>
              <a:spcAft>
                <a:spcPts val="0"/>
              </a:spcAft>
              <a:buNone/>
            </a:pPr>
            <a:r>
              <a:rPr lang="en" sz="1500"/>
              <a:t>When: Morning, night, throughout the day</a:t>
            </a:r>
            <a:endParaRPr sz="1500"/>
          </a:p>
          <a:p>
            <a:pPr indent="0" lvl="0" marL="457200" rtl="0" algn="l">
              <a:lnSpc>
                <a:spcPct val="100000"/>
              </a:lnSpc>
              <a:spcBef>
                <a:spcPts val="800"/>
              </a:spcBef>
              <a:spcAft>
                <a:spcPts val="0"/>
              </a:spcAft>
              <a:buNone/>
            </a:pPr>
            <a:r>
              <a:rPr lang="en" sz="1500"/>
              <a:t>Where: In bathroom, car, public</a:t>
            </a:r>
            <a:endParaRPr sz="1500"/>
          </a:p>
          <a:p>
            <a:pPr indent="0" lvl="0" marL="457200" rtl="0" algn="l">
              <a:lnSpc>
                <a:spcPct val="100000"/>
              </a:lnSpc>
              <a:spcBef>
                <a:spcPts val="800"/>
              </a:spcBef>
              <a:spcAft>
                <a:spcPts val="0"/>
              </a:spcAft>
              <a:buNone/>
            </a:pPr>
            <a:r>
              <a:rPr lang="en" sz="1500"/>
              <a:t>Why: Anti aging, moisturizing, lip care</a:t>
            </a:r>
            <a:endParaRPr sz="1500"/>
          </a:p>
          <a:p>
            <a:pPr indent="-336550" lvl="0" marL="457200" rtl="0" algn="l">
              <a:spcBef>
                <a:spcPts val="800"/>
              </a:spcBef>
              <a:spcAft>
                <a:spcPts val="0"/>
              </a:spcAft>
              <a:buSzPts val="1700"/>
              <a:buAutoNum type="alphaLcPeriod"/>
            </a:pPr>
            <a:r>
              <a:rPr lang="en" sz="1700"/>
              <a:t>Consumer MAO:</a:t>
            </a:r>
            <a:endParaRPr sz="1700"/>
          </a:p>
          <a:p>
            <a:pPr indent="0" lvl="0" marL="457200" rtl="0" algn="l">
              <a:spcBef>
                <a:spcPts val="800"/>
              </a:spcBef>
              <a:spcAft>
                <a:spcPts val="0"/>
              </a:spcAft>
              <a:buNone/>
            </a:pPr>
            <a:r>
              <a:rPr lang="en" sz="1500"/>
              <a:t>M: Looking for a sustainable and affordable brand</a:t>
            </a:r>
            <a:endParaRPr sz="1500"/>
          </a:p>
          <a:p>
            <a:pPr indent="0" lvl="0" marL="457200" rtl="0" algn="l">
              <a:spcBef>
                <a:spcPts val="800"/>
              </a:spcBef>
              <a:spcAft>
                <a:spcPts val="0"/>
              </a:spcAft>
              <a:buNone/>
            </a:pPr>
            <a:r>
              <a:rPr lang="en" sz="1500"/>
              <a:t>A: R</a:t>
            </a:r>
            <a:r>
              <a:rPr lang="en" sz="1500"/>
              <a:t>eadily available to consumers via  drugstores and online</a:t>
            </a:r>
            <a:endParaRPr sz="1500"/>
          </a:p>
          <a:p>
            <a:pPr indent="0" lvl="0" marL="457200" rtl="0" algn="l">
              <a:spcBef>
                <a:spcPts val="800"/>
              </a:spcBef>
              <a:spcAft>
                <a:spcPts val="0"/>
              </a:spcAft>
              <a:buNone/>
            </a:pPr>
            <a:r>
              <a:rPr lang="en" sz="1500"/>
              <a:t>O: Affordable prices</a:t>
            </a:r>
            <a:endParaRPr sz="2000"/>
          </a:p>
          <a:p>
            <a:pPr indent="0" lvl="0" marL="457200" rtl="0" algn="l">
              <a:spcBef>
                <a:spcPts val="800"/>
              </a:spcBef>
              <a:spcAft>
                <a:spcPts val="0"/>
              </a:spcAft>
              <a:buNone/>
            </a:pPr>
            <a:r>
              <a:t/>
            </a:r>
            <a:endParaRPr/>
          </a:p>
          <a:p>
            <a:pPr indent="0" lvl="0" marL="457200" rtl="0" algn="l">
              <a:spcBef>
                <a:spcPts val="800"/>
              </a:spcBef>
              <a:spcAft>
                <a:spcPts val="800"/>
              </a:spcAft>
              <a:buNone/>
            </a:pPr>
            <a:r>
              <a:t/>
            </a:r>
            <a:endParaRPr/>
          </a:p>
        </p:txBody>
      </p:sp>
      <p:sp>
        <p:nvSpPr>
          <p:cNvPr id="126" name="Google Shape;126;p19"/>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7" name="Google Shape;127;p19"/>
          <p:cNvSpPr txBox="1"/>
          <p:nvPr/>
        </p:nvSpPr>
        <p:spPr>
          <a:xfrm>
            <a:off x="5476300" y="1161050"/>
            <a:ext cx="2778900" cy="28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rgbClr val="997545"/>
                </a:solidFill>
                <a:latin typeface="Frank Ruhl Libre Light"/>
                <a:ea typeface="Frank Ruhl Libre Light"/>
                <a:cs typeface="Frank Ruhl Libre Light"/>
                <a:sym typeface="Frank Ruhl Libre Light"/>
              </a:rPr>
              <a:t>c</a:t>
            </a:r>
            <a:r>
              <a:rPr lang="en" sz="1700">
                <a:solidFill>
                  <a:srgbClr val="997545"/>
                </a:solidFill>
                <a:latin typeface="Frank Ruhl Libre Light"/>
                <a:ea typeface="Frank Ruhl Libre Light"/>
                <a:cs typeface="Frank Ruhl Libre Light"/>
                <a:sym typeface="Frank Ruhl Libre Light"/>
              </a:rPr>
              <a:t>. </a:t>
            </a:r>
            <a:r>
              <a:rPr lang="en" sz="1700">
                <a:solidFill>
                  <a:schemeClr val="dk1"/>
                </a:solidFill>
                <a:latin typeface="Frank Ruhl Libre Light"/>
                <a:ea typeface="Frank Ruhl Libre Light"/>
                <a:cs typeface="Frank Ruhl Libre Light"/>
                <a:sym typeface="Frank Ruhl Libre Light"/>
              </a:rPr>
              <a:t>Consumer exposure: </a:t>
            </a:r>
            <a:r>
              <a:rPr lang="en" sz="1500">
                <a:solidFill>
                  <a:schemeClr val="dk1"/>
                </a:solidFill>
                <a:latin typeface="Frank Ruhl Libre Light"/>
                <a:ea typeface="Frank Ruhl Libre Light"/>
                <a:cs typeface="Frank Ruhl Libre Light"/>
                <a:sym typeface="Frank Ruhl Libre Light"/>
              </a:rPr>
              <a:t>Store shelves / displays.</a:t>
            </a:r>
            <a:endParaRPr sz="1500">
              <a:solidFill>
                <a:schemeClr val="dk1"/>
              </a:solidFill>
              <a:latin typeface="Frank Ruhl Libre Light"/>
              <a:ea typeface="Frank Ruhl Libre Light"/>
              <a:cs typeface="Frank Ruhl Libre Light"/>
              <a:sym typeface="Frank Ruhl Libre Light"/>
            </a:endParaRPr>
          </a:p>
          <a:p>
            <a:pPr indent="0" lvl="0" marL="0" rtl="0" algn="l">
              <a:lnSpc>
                <a:spcPct val="115000"/>
              </a:lnSpc>
              <a:spcBef>
                <a:spcPts val="800"/>
              </a:spcBef>
              <a:spcAft>
                <a:spcPts val="0"/>
              </a:spcAft>
              <a:buNone/>
            </a:pPr>
            <a:r>
              <a:rPr lang="en" sz="1700">
                <a:solidFill>
                  <a:schemeClr val="dk1"/>
                </a:solidFill>
                <a:latin typeface="Frank Ruhl Libre Light"/>
                <a:ea typeface="Frank Ruhl Libre Light"/>
                <a:cs typeface="Frank Ruhl Libre Light"/>
                <a:sym typeface="Frank Ruhl Libre Light"/>
              </a:rPr>
              <a:t>Attention: </a:t>
            </a:r>
            <a:r>
              <a:rPr lang="en" sz="1500">
                <a:solidFill>
                  <a:schemeClr val="dk1"/>
                </a:solidFill>
                <a:latin typeface="Frank Ruhl Libre Light"/>
                <a:ea typeface="Frank Ruhl Libre Light"/>
                <a:cs typeface="Frank Ruhl Libre Light"/>
                <a:sym typeface="Frank Ruhl Libre Light"/>
              </a:rPr>
              <a:t>Looking at the display of chapstick flavors.</a:t>
            </a:r>
            <a:endParaRPr sz="1500">
              <a:solidFill>
                <a:schemeClr val="dk1"/>
              </a:solidFill>
              <a:latin typeface="Frank Ruhl Libre Light"/>
              <a:ea typeface="Frank Ruhl Libre Light"/>
              <a:cs typeface="Frank Ruhl Libre Light"/>
              <a:sym typeface="Frank Ruhl Libre Light"/>
            </a:endParaRPr>
          </a:p>
          <a:p>
            <a:pPr indent="0" lvl="0" marL="0" rtl="0" algn="l">
              <a:lnSpc>
                <a:spcPct val="115000"/>
              </a:lnSpc>
              <a:spcBef>
                <a:spcPts val="800"/>
              </a:spcBef>
              <a:spcAft>
                <a:spcPts val="0"/>
              </a:spcAft>
              <a:buNone/>
            </a:pPr>
            <a:r>
              <a:rPr lang="en" sz="1700">
                <a:solidFill>
                  <a:schemeClr val="dk1"/>
                </a:solidFill>
                <a:latin typeface="Frank Ruhl Libre Light"/>
                <a:ea typeface="Frank Ruhl Libre Light"/>
                <a:cs typeface="Frank Ruhl Libre Light"/>
                <a:sym typeface="Frank Ruhl Libre Light"/>
              </a:rPr>
              <a:t> Perception: </a:t>
            </a:r>
            <a:r>
              <a:rPr lang="en" sz="1500">
                <a:solidFill>
                  <a:schemeClr val="dk1"/>
                </a:solidFill>
                <a:latin typeface="Frank Ruhl Libre Light"/>
                <a:ea typeface="Frank Ruhl Libre Light"/>
                <a:cs typeface="Frank Ruhl Libre Light"/>
                <a:sym typeface="Frank Ruhl Libre Light"/>
              </a:rPr>
              <a:t>trying the testers at ULTA</a:t>
            </a:r>
            <a:r>
              <a:rPr lang="en" sz="1700">
                <a:solidFill>
                  <a:schemeClr val="dk1"/>
                </a:solidFill>
                <a:latin typeface="Frank Ruhl Libre Light"/>
                <a:ea typeface="Frank Ruhl Libre Light"/>
                <a:cs typeface="Frank Ruhl Libre Light"/>
                <a:sym typeface="Frank Ruhl Libre Light"/>
              </a:rPr>
              <a:t>.</a:t>
            </a:r>
            <a:endParaRPr sz="1700">
              <a:solidFill>
                <a:schemeClr val="dk1"/>
              </a:solidFill>
              <a:latin typeface="Frank Ruhl Libre Light"/>
              <a:ea typeface="Frank Ruhl Libre Light"/>
              <a:cs typeface="Frank Ruhl Libre Light"/>
              <a:sym typeface="Frank Ruhl Libre Light"/>
            </a:endParaRPr>
          </a:p>
          <a:p>
            <a:pPr indent="0" lvl="0" marL="0" rtl="0" algn="l">
              <a:lnSpc>
                <a:spcPct val="115000"/>
              </a:lnSpc>
              <a:spcBef>
                <a:spcPts val="800"/>
              </a:spcBef>
              <a:spcAft>
                <a:spcPts val="800"/>
              </a:spcAft>
              <a:buNone/>
            </a:pPr>
            <a:r>
              <a:rPr lang="en" sz="1700">
                <a:solidFill>
                  <a:schemeClr val="dk1"/>
                </a:solidFill>
                <a:latin typeface="Frank Ruhl Libre Light"/>
                <a:ea typeface="Frank Ruhl Libre Light"/>
                <a:cs typeface="Frank Ruhl Libre Light"/>
                <a:sym typeface="Frank Ruhl Libre Light"/>
              </a:rPr>
              <a:t>Comprehension: </a:t>
            </a:r>
            <a:r>
              <a:rPr lang="en" sz="1500">
                <a:solidFill>
                  <a:schemeClr val="dk1"/>
                </a:solidFill>
                <a:latin typeface="Frank Ruhl Libre Light"/>
                <a:ea typeface="Frank Ruhl Libre Light"/>
                <a:cs typeface="Frank Ruhl Libre Light"/>
                <a:sym typeface="Frank Ruhl Libre Light"/>
              </a:rPr>
              <a:t>Seeing the claims of natural ingredients.</a:t>
            </a:r>
            <a:endParaRPr sz="1500">
              <a:latin typeface="Frank Ruhl Libre Light"/>
              <a:ea typeface="Frank Ruhl Libre Light"/>
              <a:cs typeface="Frank Ruhl Libre Light"/>
              <a:sym typeface="Frank Ruhl Libr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1041150" y="643725"/>
            <a:ext cx="7061700" cy="69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800"/>
              <a:t>Primary Research Findings Continued…</a:t>
            </a:r>
            <a:endParaRPr sz="1800"/>
          </a:p>
        </p:txBody>
      </p:sp>
      <p:sp>
        <p:nvSpPr>
          <p:cNvPr id="133" name="Google Shape;133;p20"/>
          <p:cNvSpPr txBox="1"/>
          <p:nvPr>
            <p:ph idx="1" type="body"/>
          </p:nvPr>
        </p:nvSpPr>
        <p:spPr>
          <a:xfrm>
            <a:off x="1041075" y="1342825"/>
            <a:ext cx="7061700" cy="282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000">
                <a:solidFill>
                  <a:schemeClr val="accent5"/>
                </a:solidFill>
              </a:rPr>
              <a:t>d</a:t>
            </a:r>
            <a:r>
              <a:rPr lang="en" sz="2000">
                <a:solidFill>
                  <a:schemeClr val="accent5"/>
                </a:solidFill>
              </a:rPr>
              <a:t>. </a:t>
            </a:r>
            <a:r>
              <a:rPr lang="en" sz="1700"/>
              <a:t>Consumer attitudes formed through the peripheral-route processing.</a:t>
            </a:r>
            <a:endParaRPr sz="1700"/>
          </a:p>
          <a:p>
            <a:pPr indent="0" lvl="0" marL="0" rtl="0" algn="l">
              <a:spcBef>
                <a:spcPts val="800"/>
              </a:spcBef>
              <a:spcAft>
                <a:spcPts val="0"/>
              </a:spcAft>
              <a:buNone/>
            </a:pPr>
            <a:r>
              <a:rPr lang="en" sz="2000">
                <a:solidFill>
                  <a:schemeClr val="accent5"/>
                </a:solidFill>
              </a:rPr>
              <a:t>e</a:t>
            </a:r>
            <a:r>
              <a:rPr lang="en" sz="2000">
                <a:solidFill>
                  <a:schemeClr val="accent5"/>
                </a:solidFill>
              </a:rPr>
              <a:t>. </a:t>
            </a:r>
            <a:r>
              <a:rPr lang="en" sz="1700"/>
              <a:t>Consumer problem recognition and information search:</a:t>
            </a:r>
            <a:endParaRPr sz="1700"/>
          </a:p>
          <a:p>
            <a:pPr indent="-323850" lvl="0" marL="457200" rtl="0" algn="l">
              <a:spcBef>
                <a:spcPts val="800"/>
              </a:spcBef>
              <a:spcAft>
                <a:spcPts val="0"/>
              </a:spcAft>
              <a:buSzPts val="1500"/>
              <a:buChar char="-"/>
            </a:pPr>
            <a:r>
              <a:rPr lang="en" sz="1500"/>
              <a:t>Attributes: natural products, low prices</a:t>
            </a:r>
            <a:endParaRPr sz="1500"/>
          </a:p>
          <a:p>
            <a:pPr indent="-323850" lvl="0" marL="457200" rtl="0" algn="l">
              <a:spcBef>
                <a:spcPts val="0"/>
              </a:spcBef>
              <a:spcAft>
                <a:spcPts val="0"/>
              </a:spcAft>
              <a:buSzPts val="1500"/>
              <a:buChar char="-"/>
            </a:pPr>
            <a:r>
              <a:rPr lang="en" sz="1500"/>
              <a:t>Company values: “What you put on your body should be made from the best nature has to offer.”</a:t>
            </a:r>
            <a:endParaRPr sz="1500"/>
          </a:p>
          <a:p>
            <a:pPr indent="0" lvl="0" marL="0" rtl="0" algn="l">
              <a:spcBef>
                <a:spcPts val="800"/>
              </a:spcBef>
              <a:spcAft>
                <a:spcPts val="0"/>
              </a:spcAft>
              <a:buNone/>
            </a:pPr>
            <a:r>
              <a:rPr lang="en" sz="2000">
                <a:solidFill>
                  <a:schemeClr val="accent5"/>
                </a:solidFill>
              </a:rPr>
              <a:t>f</a:t>
            </a:r>
            <a:r>
              <a:rPr lang="en" sz="2000">
                <a:solidFill>
                  <a:schemeClr val="accent5"/>
                </a:solidFill>
              </a:rPr>
              <a:t>.  </a:t>
            </a:r>
            <a:r>
              <a:rPr lang="en" sz="1700"/>
              <a:t>Consumer decision-making processes are low effort decision making process.</a:t>
            </a:r>
            <a:endParaRPr sz="1700"/>
          </a:p>
          <a:p>
            <a:pPr indent="0" lvl="0" marL="0" rtl="0" algn="l">
              <a:spcBef>
                <a:spcPts val="800"/>
              </a:spcBef>
              <a:spcAft>
                <a:spcPts val="0"/>
              </a:spcAft>
              <a:buNone/>
            </a:pPr>
            <a:r>
              <a:rPr lang="en">
                <a:solidFill>
                  <a:schemeClr val="accent5"/>
                </a:solidFill>
              </a:rPr>
              <a:t> </a:t>
            </a:r>
            <a:endParaRPr>
              <a:solidFill>
                <a:schemeClr val="accent5"/>
              </a:solidFill>
            </a:endParaRPr>
          </a:p>
          <a:p>
            <a:pPr indent="0" lvl="0" marL="0" rtl="0" algn="l">
              <a:spcBef>
                <a:spcPts val="800"/>
              </a:spcBef>
              <a:spcAft>
                <a:spcPts val="800"/>
              </a:spcAft>
              <a:buNone/>
            </a:pPr>
            <a:r>
              <a:t/>
            </a:r>
            <a:endParaRPr/>
          </a:p>
        </p:txBody>
      </p:sp>
      <p:sp>
        <p:nvSpPr>
          <p:cNvPr id="134" name="Google Shape;134;p20"/>
          <p:cNvSpPr txBox="1"/>
          <p:nvPr>
            <p:ph idx="12" type="sldNum"/>
          </p:nvPr>
        </p:nvSpPr>
        <p:spPr>
          <a:xfrm>
            <a:off x="4297650" y="4594800"/>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idx="12" type="sldNum"/>
          </p:nvPr>
        </p:nvSpPr>
        <p:spPr>
          <a:xfrm>
            <a:off x="4226975" y="2832575"/>
            <a:ext cx="548700" cy="54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0" name="Google Shape;140;p21"/>
          <p:cNvSpPr txBox="1"/>
          <p:nvPr/>
        </p:nvSpPr>
        <p:spPr>
          <a:xfrm>
            <a:off x="1041150" y="734722"/>
            <a:ext cx="7061700" cy="5487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1600">
                <a:solidFill>
                  <a:srgbClr val="997545"/>
                </a:solidFill>
                <a:latin typeface="Montserrat"/>
                <a:ea typeface="Montserrat"/>
                <a:cs typeface="Montserrat"/>
                <a:sym typeface="Montserrat"/>
              </a:rPr>
              <a:t>PRODUCT RECOMMENDATION:</a:t>
            </a:r>
            <a:endParaRPr sz="1600">
              <a:solidFill>
                <a:srgbClr val="997545"/>
              </a:solidFill>
              <a:latin typeface="Montserrat"/>
              <a:ea typeface="Montserrat"/>
              <a:cs typeface="Montserrat"/>
              <a:sym typeface="Montserrat"/>
            </a:endParaRPr>
          </a:p>
        </p:txBody>
      </p:sp>
      <p:sp>
        <p:nvSpPr>
          <p:cNvPr id="141" name="Google Shape;141;p21"/>
          <p:cNvSpPr txBox="1"/>
          <p:nvPr/>
        </p:nvSpPr>
        <p:spPr>
          <a:xfrm>
            <a:off x="4368325" y="6570337"/>
            <a:ext cx="548700" cy="54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sz="1300">
                <a:solidFill>
                  <a:srgbClr val="F6D2A2"/>
                </a:solidFill>
                <a:latin typeface="Montserrat"/>
                <a:ea typeface="Montserrat"/>
                <a:cs typeface="Montserrat"/>
                <a:sym typeface="Montserrat"/>
              </a:rPr>
              <a:t>‹#›</a:t>
            </a:fld>
            <a:endParaRPr sz="1300">
              <a:solidFill>
                <a:srgbClr val="F6D2A2"/>
              </a:solidFill>
              <a:latin typeface="Montserrat"/>
              <a:ea typeface="Montserrat"/>
              <a:cs typeface="Montserrat"/>
              <a:sym typeface="Montserrat"/>
            </a:endParaRPr>
          </a:p>
        </p:txBody>
      </p:sp>
      <p:pic>
        <p:nvPicPr>
          <p:cNvPr id="142" name="Google Shape;142;p21"/>
          <p:cNvPicPr preferRelativeResize="0"/>
          <p:nvPr/>
        </p:nvPicPr>
        <p:blipFill rotWithShape="1">
          <a:blip r:embed="rId3">
            <a:alphaModFix/>
          </a:blip>
          <a:srcRect b="0" l="0" r="0" t="0"/>
          <a:stretch/>
        </p:blipFill>
        <p:spPr>
          <a:xfrm>
            <a:off x="399775" y="648225"/>
            <a:ext cx="2806200" cy="2806200"/>
          </a:xfrm>
          <a:prstGeom prst="ellipse">
            <a:avLst/>
          </a:prstGeom>
          <a:noFill/>
          <a:ln>
            <a:noFill/>
          </a:ln>
        </p:spPr>
      </p:pic>
      <p:sp>
        <p:nvSpPr>
          <p:cNvPr id="143" name="Google Shape;143;p21"/>
          <p:cNvSpPr txBox="1"/>
          <p:nvPr/>
        </p:nvSpPr>
        <p:spPr>
          <a:xfrm>
            <a:off x="876775" y="3533750"/>
            <a:ext cx="1852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500">
                <a:solidFill>
                  <a:srgbClr val="334147"/>
                </a:solidFill>
                <a:latin typeface="Frank Ruhl Libre"/>
                <a:ea typeface="Frank Ruhl Libre"/>
                <a:cs typeface="Frank Ruhl Libre"/>
                <a:sym typeface="Frank Ruhl Libre"/>
              </a:rPr>
              <a:t>Renewal Intensive Firming Serum</a:t>
            </a:r>
            <a:br>
              <a:rPr lang="en" sz="1500">
                <a:latin typeface="Frank Ruhl Libre"/>
                <a:ea typeface="Frank Ruhl Libre"/>
                <a:cs typeface="Frank Ruhl Libre"/>
                <a:sym typeface="Frank Ruhl Libre"/>
              </a:rPr>
            </a:br>
            <a:r>
              <a:rPr lang="en" sz="1500">
                <a:solidFill>
                  <a:srgbClr val="89918C"/>
                </a:solidFill>
                <a:latin typeface="Frank Ruhl Libre"/>
                <a:ea typeface="Frank Ruhl Libre"/>
                <a:cs typeface="Frank Ruhl Libre"/>
                <a:sym typeface="Frank Ruhl Libre"/>
              </a:rPr>
              <a:t>$19.99</a:t>
            </a:r>
            <a:endParaRPr sz="1500">
              <a:latin typeface="Frank Ruhl Libre"/>
              <a:ea typeface="Frank Ruhl Libre"/>
              <a:cs typeface="Frank Ruhl Libre"/>
              <a:sym typeface="Frank Ruhl Libre"/>
            </a:endParaRPr>
          </a:p>
          <a:p>
            <a:pPr indent="0" lvl="0" marL="0" rtl="0" algn="ctr">
              <a:spcBef>
                <a:spcPts val="400"/>
              </a:spcBef>
              <a:spcAft>
                <a:spcPts val="400"/>
              </a:spcAft>
              <a:buNone/>
            </a:pPr>
            <a:r>
              <a:t/>
            </a:r>
            <a:endParaRPr>
              <a:latin typeface="Frank Ruhl Libre"/>
              <a:ea typeface="Frank Ruhl Libre"/>
              <a:cs typeface="Frank Ruhl Libre"/>
              <a:sym typeface="Frank Ruhl Libre"/>
            </a:endParaRPr>
          </a:p>
        </p:txBody>
      </p:sp>
      <p:sp>
        <p:nvSpPr>
          <p:cNvPr id="144" name="Google Shape;144;p21"/>
          <p:cNvSpPr txBox="1"/>
          <p:nvPr/>
        </p:nvSpPr>
        <p:spPr>
          <a:xfrm>
            <a:off x="2840050" y="3363713"/>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400"/>
              </a:spcAft>
              <a:buNone/>
            </a:pPr>
            <a:r>
              <a:t/>
            </a:r>
            <a:endParaRPr>
              <a:latin typeface="Frank Ruhl Libre"/>
              <a:ea typeface="Frank Ruhl Libre"/>
              <a:cs typeface="Frank Ruhl Libre"/>
              <a:sym typeface="Frank Ruhl Libre"/>
            </a:endParaRPr>
          </a:p>
        </p:txBody>
      </p:sp>
      <p:sp>
        <p:nvSpPr>
          <p:cNvPr id="145" name="Google Shape;145;p21"/>
          <p:cNvSpPr txBox="1"/>
          <p:nvPr/>
        </p:nvSpPr>
        <p:spPr>
          <a:xfrm>
            <a:off x="4819775" y="3363713"/>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a:latin typeface="Frank Ruhl Libre"/>
              <a:ea typeface="Frank Ruhl Libre"/>
              <a:cs typeface="Frank Ruhl Libre"/>
              <a:sym typeface="Frank Ruhl Libre"/>
            </a:endParaRPr>
          </a:p>
          <a:p>
            <a:pPr indent="0" lvl="0" marL="0" rtl="0" algn="ctr">
              <a:spcBef>
                <a:spcPts val="400"/>
              </a:spcBef>
              <a:spcAft>
                <a:spcPts val="400"/>
              </a:spcAft>
              <a:buNone/>
            </a:pPr>
            <a:r>
              <a:t/>
            </a:r>
            <a:endParaRPr>
              <a:latin typeface="Frank Ruhl Libre"/>
              <a:ea typeface="Frank Ruhl Libre"/>
              <a:cs typeface="Frank Ruhl Libre"/>
              <a:sym typeface="Frank Ruhl Libre"/>
            </a:endParaRPr>
          </a:p>
        </p:txBody>
      </p:sp>
      <p:sp>
        <p:nvSpPr>
          <p:cNvPr id="146" name="Google Shape;146;p21"/>
          <p:cNvSpPr txBox="1"/>
          <p:nvPr/>
        </p:nvSpPr>
        <p:spPr>
          <a:xfrm>
            <a:off x="6799500" y="3363713"/>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a:latin typeface="Frank Ruhl Libre"/>
              <a:ea typeface="Frank Ruhl Libre"/>
              <a:cs typeface="Frank Ruhl Libre"/>
              <a:sym typeface="Frank Ruhl Libre"/>
            </a:endParaRPr>
          </a:p>
          <a:p>
            <a:pPr indent="0" lvl="0" marL="0" rtl="0" algn="ctr">
              <a:spcBef>
                <a:spcPts val="400"/>
              </a:spcBef>
              <a:spcAft>
                <a:spcPts val="400"/>
              </a:spcAft>
              <a:buNone/>
            </a:pPr>
            <a:r>
              <a:t/>
            </a:r>
            <a:endParaRPr>
              <a:latin typeface="Frank Ruhl Libre"/>
              <a:ea typeface="Frank Ruhl Libre"/>
              <a:cs typeface="Frank Ruhl Libre"/>
              <a:sym typeface="Frank Ruhl Libre"/>
            </a:endParaRPr>
          </a:p>
        </p:txBody>
      </p:sp>
      <p:sp>
        <p:nvSpPr>
          <p:cNvPr id="147" name="Google Shape;147;p21"/>
          <p:cNvSpPr txBox="1"/>
          <p:nvPr/>
        </p:nvSpPr>
        <p:spPr>
          <a:xfrm>
            <a:off x="2985775" y="1181350"/>
            <a:ext cx="5302800" cy="314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en" sz="1800">
                <a:solidFill>
                  <a:schemeClr val="dk1"/>
                </a:solidFill>
                <a:latin typeface="Frank Ruhl Libre Light"/>
                <a:ea typeface="Frank Ruhl Libre Light"/>
                <a:cs typeface="Frank Ruhl Libre Light"/>
                <a:sym typeface="Frank Ruhl Libre Light"/>
              </a:rPr>
              <a:t>This skin firming serum is 98% natural and contains bakuchiol, also known as a retinol alternative, can help soften fine lines and wrinkles, improve skin tones! Our changes for this product would include adding a pump because our consumers will be able to use this serum easily instead of removing the top &amp; causing mess. Next, we would change the thick substance to a more clear &amp; thin form so it is not heavy on the skin. </a:t>
            </a:r>
            <a:endParaRPr sz="1800">
              <a:solidFill>
                <a:schemeClr val="dk1"/>
              </a:solidFill>
              <a:latin typeface="Frank Ruhl Libre Light"/>
              <a:ea typeface="Frank Ruhl Libre Light"/>
              <a:cs typeface="Frank Ruhl Libre Light"/>
              <a:sym typeface="Frank Ruhl Libre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